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3" r:id="rId3"/>
    <p:sldId id="266" r:id="rId4"/>
    <p:sldId id="269" r:id="rId5"/>
    <p:sldId id="273" r:id="rId6"/>
    <p:sldId id="274" r:id="rId7"/>
    <p:sldId id="275" r:id="rId8"/>
    <p:sldId id="277" r:id="rId9"/>
    <p:sldId id="278" r:id="rId10"/>
    <p:sldId id="280" r:id="rId11"/>
    <p:sldId id="281" r:id="rId12"/>
    <p:sldId id="282" r:id="rId13"/>
    <p:sldId id="283" r:id="rId14"/>
    <p:sldId id="309" r:id="rId15"/>
    <p:sldId id="310" r:id="rId16"/>
    <p:sldId id="311" r:id="rId17"/>
    <p:sldId id="313" r:id="rId18"/>
    <p:sldId id="314" r:id="rId19"/>
    <p:sldId id="312" r:id="rId20"/>
    <p:sldId id="316" r:id="rId21"/>
    <p:sldId id="317" r:id="rId22"/>
    <p:sldId id="322" r:id="rId23"/>
    <p:sldId id="318" r:id="rId24"/>
    <p:sldId id="320" r:id="rId25"/>
    <p:sldId id="321" r:id="rId26"/>
    <p:sldId id="331" r:id="rId27"/>
    <p:sldId id="332" r:id="rId28"/>
    <p:sldId id="325" r:id="rId29"/>
    <p:sldId id="319" r:id="rId30"/>
    <p:sldId id="323" r:id="rId31"/>
    <p:sldId id="324" r:id="rId32"/>
    <p:sldId id="315" r:id="rId33"/>
    <p:sldId id="326" r:id="rId34"/>
    <p:sldId id="327" r:id="rId35"/>
    <p:sldId id="352" r:id="rId36"/>
    <p:sldId id="353" r:id="rId37"/>
    <p:sldId id="354" r:id="rId38"/>
    <p:sldId id="333" r:id="rId39"/>
    <p:sldId id="334" r:id="rId40"/>
    <p:sldId id="335" r:id="rId41"/>
    <p:sldId id="336" r:id="rId42"/>
    <p:sldId id="337" r:id="rId43"/>
    <p:sldId id="339" r:id="rId44"/>
    <p:sldId id="350" r:id="rId45"/>
    <p:sldId id="360" r:id="rId46"/>
    <p:sldId id="361" r:id="rId47"/>
    <p:sldId id="362" r:id="rId48"/>
    <p:sldId id="370" r:id="rId49"/>
    <p:sldId id="371" r:id="rId50"/>
    <p:sldId id="372" r:id="rId51"/>
    <p:sldId id="338" r:id="rId52"/>
    <p:sldId id="340" r:id="rId53"/>
    <p:sldId id="341" r:id="rId54"/>
    <p:sldId id="342" r:id="rId55"/>
    <p:sldId id="343" r:id="rId56"/>
    <p:sldId id="344" r:id="rId57"/>
    <p:sldId id="359" r:id="rId58"/>
    <p:sldId id="364" r:id="rId59"/>
    <p:sldId id="374" r:id="rId60"/>
    <p:sldId id="373" r:id="rId61"/>
    <p:sldId id="375" r:id="rId62"/>
    <p:sldId id="351" r:id="rId63"/>
    <p:sldId id="347" r:id="rId64"/>
    <p:sldId id="348" r:id="rId65"/>
    <p:sldId id="349" r:id="rId66"/>
    <p:sldId id="367" r:id="rId67"/>
    <p:sldId id="368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270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7EB8"/>
    <a:srgbClr val="E2D2EC"/>
    <a:srgbClr val="B4A0CE"/>
    <a:srgbClr val="B496CE"/>
    <a:srgbClr val="D78CEC"/>
    <a:srgbClr val="69C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0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9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07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7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3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9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62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1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19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41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00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5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.go.kr/home/web/board/read.do?boardMasterId=1&amp;boardId=727760&amp;menuId=286" TargetMode="External"/><Relationship Id="rId2" Type="http://schemas.openxmlformats.org/officeDocument/2006/relationships/hyperlink" Target="http://www.knps.or.kr/portal/main/contents.do?menuNo=70201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.go.kr/home/web/board/read.do?boardMasterId=1&amp;boardId=820800&amp;menuId=286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00836" y="1416851"/>
            <a:ext cx="9190336" cy="1323439"/>
          </a:xfrm>
          <a:prstGeom prst="rect">
            <a:avLst/>
          </a:prstGeom>
          <a:solidFill>
            <a:srgbClr val="E2D2EC"/>
          </a:solidFill>
          <a:ln w="31750">
            <a:solidFill>
              <a:srgbClr val="A17EB8"/>
            </a:solidFill>
          </a:ln>
          <a:effectLst>
            <a:glow rad="63500">
              <a:srgbClr val="A17EB8">
                <a:alpha val="40000"/>
              </a:srgbClr>
            </a:glow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60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  <a:ea typeface="+mj-ea"/>
              </a:rPr>
              <a:t>명품마을 주변의 환경분석</a:t>
            </a:r>
            <a:endParaRPr lang="en-US" altLang="ko-KR" sz="6000" b="1" kern="0" dirty="0" smtClean="0">
              <a:ln w="3175">
                <a:noFill/>
              </a:ln>
              <a:solidFill>
                <a:srgbClr val="A17EB8"/>
              </a:solidFill>
              <a:latin typeface="+mj-ea"/>
              <a:ea typeface="+mj-ea"/>
            </a:endParaRPr>
          </a:p>
          <a:p>
            <a:pPr algn="r"/>
            <a:r>
              <a:rPr lang="en-US" altLang="ko-KR" sz="2000" b="1" kern="0" dirty="0" smtClean="0">
                <a:solidFill>
                  <a:prstClr val="white"/>
                </a:solidFill>
              </a:rPr>
              <a:t>2014310703 </a:t>
            </a:r>
            <a:r>
              <a:rPr lang="ko-KR" altLang="en-US" sz="2000" b="1" kern="0" dirty="0" smtClean="0">
                <a:solidFill>
                  <a:prstClr val="white"/>
                </a:solidFill>
              </a:rPr>
              <a:t>김진규</a:t>
            </a:r>
            <a:endParaRPr lang="en-US" altLang="ko-KR" sz="2000" b="1" kern="0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830192" y="3436834"/>
            <a:ext cx="2818783" cy="505437"/>
          </a:xfrm>
          <a:prstGeom prst="roundRect">
            <a:avLst>
              <a:gd name="adj" fmla="val 50000"/>
            </a:avLst>
          </a:prstGeom>
          <a:solidFill>
            <a:srgbClr val="A17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지리 </a:t>
            </a:r>
            <a:r>
              <a:rPr lang="ko-KR" altLang="en-US" sz="1600" b="1" dirty="0" err="1" smtClean="0">
                <a:solidFill>
                  <a:prstClr val="white"/>
                </a:solidFill>
              </a:rPr>
              <a:t>정보학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 및 실습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35188" y="3942271"/>
            <a:ext cx="2608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A17EB8"/>
                </a:solidFill>
              </a:rPr>
              <a:t>-</a:t>
            </a:r>
            <a:r>
              <a:rPr lang="ko-KR" altLang="en-US" sz="1600" dirty="0" smtClean="0">
                <a:solidFill>
                  <a:srgbClr val="A17EB8"/>
                </a:solidFill>
              </a:rPr>
              <a:t>프로젝트 과제</a:t>
            </a:r>
            <a:r>
              <a:rPr lang="en-US" altLang="ko-KR" sz="1600" dirty="0" smtClean="0">
                <a:solidFill>
                  <a:srgbClr val="A17EB8"/>
                </a:solidFill>
              </a:rPr>
              <a:t>-</a:t>
            </a:r>
            <a:endParaRPr lang="ko-KR" altLang="en-US" sz="1600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3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76" y="205046"/>
            <a:ext cx="42402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수치지형도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7387" t="4872" r="17387" b="4872"/>
          <a:stretch/>
        </p:blipFill>
        <p:spPr>
          <a:xfrm>
            <a:off x="1413054" y="1051321"/>
            <a:ext cx="9365903" cy="5468815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26322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76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수치지형도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8967" t="20385" r="16419" b="7563"/>
          <a:stretch/>
        </p:blipFill>
        <p:spPr>
          <a:xfrm>
            <a:off x="1906472" y="1294647"/>
            <a:ext cx="8379070" cy="5255621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4665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76" y="205046"/>
            <a:ext cx="42402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수치지형도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436" r="2845" b="7821"/>
          <a:stretch/>
        </p:blipFill>
        <p:spPr>
          <a:xfrm>
            <a:off x="875610" y="1090135"/>
            <a:ext cx="10440791" cy="5424965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1069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76" y="205046"/>
            <a:ext cx="42402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수치지형도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9615" t="20641" r="15841" b="7692"/>
          <a:stretch/>
        </p:blipFill>
        <p:spPr>
          <a:xfrm>
            <a:off x="1792171" y="1226836"/>
            <a:ext cx="8607669" cy="5376187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319743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52531" y="205046"/>
            <a:ext cx="26869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4-2. DEM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894" t="17180" r="16706" b="8077"/>
          <a:stretch/>
        </p:blipFill>
        <p:spPr>
          <a:xfrm>
            <a:off x="1910869" y="1125415"/>
            <a:ext cx="8370278" cy="5464584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29096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52531" y="205046"/>
            <a:ext cx="26869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4-2. DEM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20" y="1117625"/>
            <a:ext cx="6810375" cy="5553075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392905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76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4-3.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토지피복도</a:t>
            </a:r>
            <a:endParaRPr lang="en-US" altLang="ko-KR" sz="4400" b="1" kern="0" dirty="0" smtClean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t="8708" r="7998" b="15779"/>
          <a:stretch/>
        </p:blipFill>
        <p:spPr>
          <a:xfrm>
            <a:off x="1723302" y="1090246"/>
            <a:ext cx="8745409" cy="5491520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305259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76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4-3.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토지피복도</a:t>
            </a:r>
            <a:endParaRPr lang="en-US" altLang="ko-KR" sz="4400" b="1" kern="0" dirty="0" smtClean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89" b="7543"/>
          <a:stretch/>
        </p:blipFill>
        <p:spPr>
          <a:xfrm>
            <a:off x="1691060" y="1104542"/>
            <a:ext cx="8809894" cy="5506173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35202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76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4-3.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토지피복도</a:t>
            </a:r>
            <a:endParaRPr lang="en-US" altLang="ko-KR" sz="4400" b="1" kern="0" dirty="0" smtClean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0" t="19738" r="19793" b="7697"/>
          <a:stretch/>
        </p:blipFill>
        <p:spPr>
          <a:xfrm>
            <a:off x="2562694" y="974487"/>
            <a:ext cx="7066625" cy="5667026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16250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76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4-4.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생태자연도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9676" r="7104" b="21457"/>
          <a:stretch/>
        </p:blipFill>
        <p:spPr>
          <a:xfrm>
            <a:off x="1438192" y="1180730"/>
            <a:ext cx="9315629" cy="5351960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32063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1237125" y="1915820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39411" y="205046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  <a:ea typeface="+mj-ea"/>
              </a:rPr>
              <a:t>목차</a:t>
            </a:r>
            <a:endParaRPr lang="en-US" altLang="ko-KR" sz="4400" b="1" kern="0" dirty="0" smtClean="0">
              <a:ln w="3175">
                <a:noFill/>
              </a:ln>
              <a:solidFill>
                <a:srgbClr val="A17EB8"/>
              </a:solidFill>
              <a:latin typeface="+mj-ea"/>
              <a:ea typeface="+mj-ea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 rot="16200000" flipH="1">
            <a:off x="1003131" y="2157361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071512" y="1956184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A17EB8"/>
                </a:solidFill>
              </a:rPr>
              <a:t>연구 배경 및 목적</a:t>
            </a:r>
            <a:endParaRPr lang="en-US" altLang="ko-KR" sz="1600" b="1" dirty="0" smtClean="0">
              <a:solidFill>
                <a:srgbClr val="A17EB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A17EB8"/>
                </a:solidFill>
              </a:rPr>
              <a:t>해결하고자 하는 문제 및 이슈</a:t>
            </a:r>
            <a:endParaRPr lang="ko-KR" altLang="en-US" sz="900" dirty="0">
              <a:solidFill>
                <a:srgbClr val="A17EB8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316729" y="2330427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415795" y="1915820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 rot="16200000" flipH="1">
            <a:off x="6181801" y="2157361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50182" y="1956184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A17EB8"/>
                </a:solidFill>
              </a:rPr>
              <a:t>문헌조사</a:t>
            </a:r>
            <a:endParaRPr lang="en-US" altLang="ko-KR" sz="1600" b="1" dirty="0">
              <a:solidFill>
                <a:srgbClr val="A17EB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A17EB8"/>
                </a:solidFill>
              </a:rPr>
              <a:t>문헌 및 데이터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95399" y="2330427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02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237125" y="3388965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 rot="16200000" flipH="1">
            <a:off x="1003131" y="3630506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71512" y="3429329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A17EB8"/>
                </a:solidFill>
              </a:rPr>
              <a:t>연구재료 및 방법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A17EB8"/>
                </a:solidFill>
              </a:rPr>
              <a:t>대상지 및 연구방법</a:t>
            </a:r>
            <a:r>
              <a:rPr lang="en-US" altLang="ko-KR" sz="1200" dirty="0" smtClean="0">
                <a:solidFill>
                  <a:srgbClr val="A17EB8"/>
                </a:solidFill>
              </a:rPr>
              <a:t>, </a:t>
            </a:r>
            <a:r>
              <a:rPr lang="ko-KR" altLang="en-US" sz="1200" dirty="0" smtClean="0">
                <a:solidFill>
                  <a:srgbClr val="A17EB8"/>
                </a:solidFill>
              </a:rPr>
              <a:t>재료</a:t>
            </a:r>
            <a:r>
              <a:rPr lang="en-US" altLang="ko-KR" sz="1200" dirty="0" smtClean="0">
                <a:solidFill>
                  <a:srgbClr val="A17EB8"/>
                </a:solidFill>
              </a:rPr>
              <a:t>, </a:t>
            </a:r>
            <a:r>
              <a:rPr lang="ko-KR" altLang="en-US" sz="1200" dirty="0" smtClean="0">
                <a:solidFill>
                  <a:srgbClr val="A17EB8"/>
                </a:solidFill>
              </a:rPr>
              <a:t>흐름도</a:t>
            </a:r>
            <a:endParaRPr lang="ko-KR" altLang="en-US" sz="900" dirty="0">
              <a:solidFill>
                <a:srgbClr val="A17EB8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16729" y="3803572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03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415795" y="3388965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양쪽 모서리가 둥근 사각형 29"/>
          <p:cNvSpPr/>
          <p:nvPr/>
        </p:nvSpPr>
        <p:spPr>
          <a:xfrm rot="16200000" flipH="1">
            <a:off x="6181801" y="3630506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250182" y="3429329"/>
            <a:ext cx="3276967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A17EB8"/>
                </a:solidFill>
              </a:rPr>
              <a:t>분석과정</a:t>
            </a:r>
            <a:endParaRPr lang="en-US" altLang="ko-KR" sz="1600" b="1" dirty="0">
              <a:solidFill>
                <a:srgbClr val="A17EB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srgbClr val="A17EB8"/>
                </a:solidFill>
              </a:rPr>
              <a:t>과정 </a:t>
            </a:r>
            <a:r>
              <a:rPr lang="ko-KR" altLang="en-US" sz="900" dirty="0" err="1" smtClean="0">
                <a:solidFill>
                  <a:srgbClr val="A17EB8"/>
                </a:solidFill>
              </a:rPr>
              <a:t>캡쳐</a:t>
            </a:r>
            <a:endParaRPr lang="ko-KR" altLang="en-US" sz="900" dirty="0">
              <a:solidFill>
                <a:srgbClr val="A17EB8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95399" y="3803572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04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37125" y="4862110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양쪽 모서리가 둥근 사각형 33"/>
          <p:cNvSpPr/>
          <p:nvPr/>
        </p:nvSpPr>
        <p:spPr>
          <a:xfrm rot="16200000" flipH="1">
            <a:off x="1003131" y="5103651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071512" y="4902474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A17EB8"/>
                </a:solidFill>
              </a:rPr>
              <a:t>결과</a:t>
            </a:r>
            <a:endParaRPr lang="en-US" altLang="ko-KR" sz="1600" b="1" dirty="0">
              <a:solidFill>
                <a:srgbClr val="A17EB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A17EB8"/>
                </a:solidFill>
              </a:rPr>
              <a:t>최종결과</a:t>
            </a:r>
            <a:endParaRPr lang="ko-KR" altLang="en-US" sz="900" dirty="0">
              <a:solidFill>
                <a:srgbClr val="A17EB8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16729" y="5276717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05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15795" y="4862110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16200000" flipH="1">
            <a:off x="6181801" y="5103651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50182" y="4902474"/>
            <a:ext cx="32769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A17EB8"/>
                </a:solidFill>
              </a:rPr>
              <a:t>참고자료</a:t>
            </a:r>
            <a:endParaRPr lang="en-US" altLang="ko-KR" sz="1600" b="1" dirty="0">
              <a:solidFill>
                <a:srgbClr val="A17EB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A17EB8"/>
                </a:solidFill>
              </a:rPr>
              <a:t>참고 문헌</a:t>
            </a:r>
            <a:r>
              <a:rPr lang="en-US" altLang="ko-KR" sz="1200" dirty="0" smtClean="0">
                <a:solidFill>
                  <a:srgbClr val="A17EB8"/>
                </a:solidFill>
              </a:rPr>
              <a:t>, </a:t>
            </a:r>
            <a:r>
              <a:rPr lang="ko-KR" altLang="en-US" sz="1200" dirty="0" smtClean="0">
                <a:solidFill>
                  <a:srgbClr val="A17EB8"/>
                </a:solidFill>
              </a:rPr>
              <a:t>수집 사이트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495399" y="5276717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06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72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76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4-4.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생태자연도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62" b="12083"/>
          <a:stretch/>
        </p:blipFill>
        <p:spPr>
          <a:xfrm>
            <a:off x="1244360" y="974487"/>
            <a:ext cx="9703293" cy="5730519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408459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76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4-4.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생태자연도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7" t="20612" r="16236" b="11814"/>
          <a:stretch/>
        </p:blipFill>
        <p:spPr>
          <a:xfrm>
            <a:off x="1931637" y="1065143"/>
            <a:ext cx="8328740" cy="5595369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13776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47364" y="205046"/>
            <a:ext cx="6497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4-5. </a:t>
            </a:r>
            <a:r>
              <a:rPr lang="ko-KR" altLang="en-US" sz="4400" b="1" kern="0" dirty="0" err="1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국토환경성평가지도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5" t="11865" r="9053" b="29106"/>
          <a:stretch/>
        </p:blipFill>
        <p:spPr>
          <a:xfrm>
            <a:off x="528864" y="1624612"/>
            <a:ext cx="11134291" cy="4465469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427222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47364" y="205046"/>
            <a:ext cx="6497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4-5. </a:t>
            </a:r>
            <a:r>
              <a:rPr lang="ko-KR" altLang="en-US" sz="4400" b="1" kern="0" dirty="0" err="1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국토환경성평가지도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35" b="12142"/>
          <a:stretch/>
        </p:blipFill>
        <p:spPr>
          <a:xfrm>
            <a:off x="1599470" y="1286542"/>
            <a:ext cx="8993080" cy="5312165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9168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47364" y="205046"/>
            <a:ext cx="6497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4-5. </a:t>
            </a:r>
            <a:r>
              <a:rPr lang="ko-KR" altLang="en-US" sz="4400" b="1" kern="0" dirty="0" err="1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국토환경성평가지도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" t="20645" r="16409" b="9767"/>
          <a:stretch/>
        </p:blipFill>
        <p:spPr>
          <a:xfrm>
            <a:off x="1071248" y="1681718"/>
            <a:ext cx="10049523" cy="4772347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09594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47364" y="205046"/>
            <a:ext cx="6497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4-5. </a:t>
            </a:r>
            <a:r>
              <a:rPr lang="ko-KR" altLang="en-US" sz="4400" b="1" kern="0" dirty="0" err="1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국토환경성평가지도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22524" r="16262" b="9385"/>
          <a:stretch/>
        </p:blipFill>
        <p:spPr>
          <a:xfrm>
            <a:off x="1084565" y="1553592"/>
            <a:ext cx="10022890" cy="4669654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7876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47364" y="205046"/>
            <a:ext cx="6497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4-5. </a:t>
            </a:r>
            <a:r>
              <a:rPr lang="ko-KR" altLang="en-US" sz="4400" b="1" kern="0" dirty="0" err="1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국토환경성평가지도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22524" r="16262" b="9385"/>
          <a:stretch/>
        </p:blipFill>
        <p:spPr>
          <a:xfrm>
            <a:off x="1084565" y="1553592"/>
            <a:ext cx="10022890" cy="4669654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19289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94" y="1281152"/>
            <a:ext cx="8836631" cy="5350467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847364" y="205046"/>
            <a:ext cx="6497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4-5. </a:t>
            </a:r>
            <a:r>
              <a:rPr lang="ko-KR" altLang="en-US" sz="4400" b="1" kern="0" dirty="0" err="1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국토환경성평가지도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46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47365" y="205046"/>
            <a:ext cx="6497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4-6.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자연환경보전지역도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8155" b="9902"/>
          <a:stretch/>
        </p:blipFill>
        <p:spPr>
          <a:xfrm>
            <a:off x="1256200" y="1100831"/>
            <a:ext cx="9679619" cy="5619566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29956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47365" y="205046"/>
            <a:ext cx="6497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4-6.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자연환경보전지역도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578" r="15898" b="26085"/>
          <a:stretch/>
        </p:blipFill>
        <p:spPr>
          <a:xfrm>
            <a:off x="2589330" y="1429305"/>
            <a:ext cx="7013359" cy="5069149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291819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93984" y="205046"/>
            <a:ext cx="54040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  <a:ea typeface="+mj-ea"/>
              </a:rPr>
              <a:t>1.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  <a:ea typeface="+mj-ea"/>
              </a:rPr>
              <a:t>연구 배경 및 목적</a:t>
            </a:r>
            <a:endParaRPr lang="en-US" altLang="ko-KR" sz="4400" b="1" kern="0" dirty="0" smtClean="0">
              <a:ln w="3175">
                <a:noFill/>
              </a:ln>
              <a:solidFill>
                <a:srgbClr val="A17EB8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A17EB8"/>
                </a:solidFill>
              </a:rPr>
              <a:t>아름다운 </a:t>
            </a:r>
            <a:r>
              <a:rPr lang="ko-KR" altLang="en-US" sz="2000" dirty="0">
                <a:solidFill>
                  <a:srgbClr val="A17EB8"/>
                </a:solidFill>
              </a:rPr>
              <a:t>자연생태계가 보존되어 있는 국립공원은 대부분 농어촌 지역에 위치하고 있으며</a:t>
            </a:r>
            <a:r>
              <a:rPr lang="en-US" altLang="ko-KR" sz="2000" dirty="0" smtClean="0">
                <a:solidFill>
                  <a:srgbClr val="A17EB8"/>
                </a:solidFill>
              </a:rPr>
              <a:t>, </a:t>
            </a:r>
            <a:r>
              <a:rPr lang="ko-KR" altLang="en-US" sz="2000" dirty="0" smtClean="0">
                <a:solidFill>
                  <a:srgbClr val="A17EB8"/>
                </a:solidFill>
              </a:rPr>
              <a:t>마을주민 </a:t>
            </a:r>
            <a:r>
              <a:rPr lang="ko-KR" altLang="en-US" sz="2000" dirty="0">
                <a:solidFill>
                  <a:srgbClr val="A17EB8"/>
                </a:solidFill>
              </a:rPr>
              <a:t>대부분이 고령화되고 노동생산성이 점차 약화되어 경제활동이 원활하지 않은 </a:t>
            </a:r>
            <a:r>
              <a:rPr lang="ko-KR" altLang="en-US" sz="2000" dirty="0" smtClean="0">
                <a:solidFill>
                  <a:srgbClr val="A17EB8"/>
                </a:solidFill>
              </a:rPr>
              <a:t>실정으로 마을 </a:t>
            </a:r>
            <a:r>
              <a:rPr lang="ko-KR" altLang="en-US" sz="2000" dirty="0">
                <a:solidFill>
                  <a:srgbClr val="A17EB8"/>
                </a:solidFill>
              </a:rPr>
              <a:t>공동체 활성화를 위한 새로운 대안이 요구되는 상황입니다</a:t>
            </a:r>
            <a:r>
              <a:rPr lang="en-US" altLang="ko-KR" sz="2000" dirty="0">
                <a:solidFill>
                  <a:srgbClr val="A17EB8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A17EB8"/>
                </a:solidFill>
              </a:rPr>
              <a:t>이러한 상황에서 국립공원은 공원 내 주민들이 삶의 터전인 국립공원을 스스로 보전하면서</a:t>
            </a:r>
            <a:r>
              <a:rPr lang="en-US" altLang="ko-KR" sz="2000" dirty="0">
                <a:solidFill>
                  <a:srgbClr val="A17EB8"/>
                </a:solidFill>
              </a:rPr>
              <a:t>, </a:t>
            </a:r>
            <a:r>
              <a:rPr lang="ko-KR" altLang="en-US" sz="2000" dirty="0" smtClean="0">
                <a:solidFill>
                  <a:srgbClr val="A17EB8"/>
                </a:solidFill>
              </a:rPr>
              <a:t>잘 </a:t>
            </a:r>
            <a:r>
              <a:rPr lang="ko-KR" altLang="en-US" sz="2000" dirty="0">
                <a:solidFill>
                  <a:srgbClr val="A17EB8"/>
                </a:solidFill>
              </a:rPr>
              <a:t>보전된 생태계와 경관</a:t>
            </a:r>
            <a:r>
              <a:rPr lang="en-US" altLang="ko-KR" sz="2000" dirty="0">
                <a:solidFill>
                  <a:srgbClr val="A17EB8"/>
                </a:solidFill>
              </a:rPr>
              <a:t>‧</a:t>
            </a:r>
            <a:r>
              <a:rPr lang="ko-KR" altLang="en-US" sz="2000" dirty="0">
                <a:solidFill>
                  <a:srgbClr val="A17EB8"/>
                </a:solidFill>
              </a:rPr>
              <a:t>문화자원을 활용하여 주민 소득과 국립공원의 가치를 동시에 높일 수 </a:t>
            </a:r>
            <a:r>
              <a:rPr lang="ko-KR" altLang="en-US" sz="2000" dirty="0" smtClean="0">
                <a:solidFill>
                  <a:srgbClr val="A17EB8"/>
                </a:solidFill>
              </a:rPr>
              <a:t>있는 명품마을을 </a:t>
            </a:r>
            <a:r>
              <a:rPr lang="ko-KR" altLang="en-US" sz="2000" dirty="0">
                <a:solidFill>
                  <a:srgbClr val="A17EB8"/>
                </a:solidFill>
              </a:rPr>
              <a:t>만들어 나가고 있습니다</a:t>
            </a:r>
            <a:r>
              <a:rPr lang="en-US" altLang="ko-KR" sz="2000" dirty="0">
                <a:solidFill>
                  <a:srgbClr val="A17EB8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A17EB8"/>
                </a:solidFill>
              </a:rPr>
              <a:t>이러한 명품마을을 더 많이 만들어 나가기 위해 </a:t>
            </a:r>
            <a:r>
              <a:rPr lang="ko-KR" altLang="en-US" sz="2000" b="1" dirty="0" smtClean="0">
                <a:solidFill>
                  <a:srgbClr val="A17EB8"/>
                </a:solidFill>
              </a:rPr>
              <a:t>명품마을 주변의 자연환경과 인문환경 </a:t>
            </a:r>
            <a:r>
              <a:rPr lang="ko-KR" altLang="en-US" sz="2000" b="1" dirty="0">
                <a:solidFill>
                  <a:srgbClr val="A17EB8"/>
                </a:solidFill>
              </a:rPr>
              <a:t>특징들을 </a:t>
            </a:r>
            <a:r>
              <a:rPr lang="ko-KR" altLang="en-US" sz="2000" b="1" dirty="0" smtClean="0">
                <a:solidFill>
                  <a:srgbClr val="A17EB8"/>
                </a:solidFill>
              </a:rPr>
              <a:t>분석</a:t>
            </a:r>
            <a:r>
              <a:rPr lang="ko-KR" altLang="en-US" sz="2000" dirty="0" smtClean="0">
                <a:solidFill>
                  <a:srgbClr val="A17EB8"/>
                </a:solidFill>
              </a:rPr>
              <a:t>하는 것이 저의 </a:t>
            </a:r>
            <a:r>
              <a:rPr lang="ko-KR" altLang="en-US" sz="2000" dirty="0">
                <a:solidFill>
                  <a:srgbClr val="A17EB8"/>
                </a:solidFill>
              </a:rPr>
              <a:t>목적입니다</a:t>
            </a:r>
            <a:r>
              <a:rPr lang="en-US" altLang="ko-KR" sz="2000" dirty="0">
                <a:solidFill>
                  <a:srgbClr val="A17EB8"/>
                </a:solidFill>
              </a:rPr>
              <a:t>.</a:t>
            </a:r>
            <a:endParaRPr lang="ko-KR" altLang="en-US" sz="1100" dirty="0">
              <a:solidFill>
                <a:srgbClr val="A17EB8"/>
              </a:solidFill>
            </a:endParaRPr>
          </a:p>
        </p:txBody>
      </p:sp>
      <p:sp>
        <p:nvSpPr>
          <p:cNvPr id="45" name="대각선 줄무늬 44"/>
          <p:cNvSpPr/>
          <p:nvPr/>
        </p:nvSpPr>
        <p:spPr>
          <a:xfrm>
            <a:off x="422254" y="1128376"/>
            <a:ext cx="834663" cy="834663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256917" y="1128376"/>
            <a:ext cx="6023114" cy="778993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solidFill>
                  <a:srgbClr val="A17EB8"/>
                </a:solidFill>
              </a:rPr>
              <a:t>해결하고자 하는 사회적 이슈 또는 문제점</a:t>
            </a:r>
            <a:endParaRPr lang="en-US" altLang="ko-KR" sz="2400" b="1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9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47365" y="205046"/>
            <a:ext cx="6497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4-6.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자연환경보전지역도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5" t="15923" r="17427" b="9644"/>
          <a:stretch/>
        </p:blipFill>
        <p:spPr>
          <a:xfrm>
            <a:off x="1071248" y="1376039"/>
            <a:ext cx="10049524" cy="5104662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9302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47365" y="205046"/>
            <a:ext cx="64972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4-6.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자연환경보전지역도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30" y="1415513"/>
            <a:ext cx="7095159" cy="5064227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5932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12233" y="205046"/>
            <a:ext cx="55675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4-7.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명품마을 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4" t="13362" r="6068" b="8609"/>
          <a:stretch/>
        </p:blipFill>
        <p:spPr>
          <a:xfrm>
            <a:off x="2139519" y="1349406"/>
            <a:ext cx="8540318" cy="5351178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360053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12233" y="205046"/>
            <a:ext cx="55675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4-7.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명품마을 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330" r="15825" b="4466"/>
          <a:stretch/>
        </p:blipFill>
        <p:spPr>
          <a:xfrm>
            <a:off x="2001664" y="1393794"/>
            <a:ext cx="8188688" cy="5100221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304764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12233" y="205046"/>
            <a:ext cx="55675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4-7.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명품마을 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8835" t="19935" r="17500" b="8480"/>
          <a:stretch/>
        </p:blipFill>
        <p:spPr>
          <a:xfrm>
            <a:off x="2824586" y="1393793"/>
            <a:ext cx="6542844" cy="4909353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41036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5" y="205046"/>
            <a:ext cx="42402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4-8.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행정구역도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4198" t="17987" r="-71" b="9938"/>
          <a:stretch/>
        </p:blipFill>
        <p:spPr>
          <a:xfrm>
            <a:off x="1470817" y="1276710"/>
            <a:ext cx="9250391" cy="4942935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246931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4-8.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행정구역도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266" t="20194" r="1" b="8997"/>
          <a:stretch/>
        </p:blipFill>
        <p:spPr>
          <a:xfrm>
            <a:off x="1540288" y="1384917"/>
            <a:ext cx="9111449" cy="4856086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35925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4-8.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행정구역도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697" t="20169" r="17796" b="12037"/>
          <a:stretch/>
        </p:blipFill>
        <p:spPr>
          <a:xfrm>
            <a:off x="2234226" y="1340528"/>
            <a:ext cx="7723574" cy="5029977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260537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4" y="205046"/>
            <a:ext cx="42402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47" r="2646" b="9516"/>
          <a:stretch/>
        </p:blipFill>
        <p:spPr>
          <a:xfrm>
            <a:off x="1142273" y="1258098"/>
            <a:ext cx="9907480" cy="5142701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27113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103" t="14628" r="970" b="9255"/>
          <a:stretch/>
        </p:blipFill>
        <p:spPr>
          <a:xfrm>
            <a:off x="1528451" y="1189607"/>
            <a:ext cx="9135123" cy="5220071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41067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38528" y="205046"/>
            <a:ext cx="31149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  <a:ea typeface="+mj-ea"/>
              </a:rPr>
              <a:t>2.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  <a:ea typeface="+mj-ea"/>
              </a:rPr>
              <a:t>문헌조사</a:t>
            </a:r>
            <a:endParaRPr lang="en-US" altLang="ko-KR" sz="4400" b="1" kern="0" dirty="0" smtClean="0">
              <a:ln w="3175">
                <a:noFill/>
              </a:ln>
              <a:solidFill>
                <a:srgbClr val="A17EB8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22254" y="1128376"/>
            <a:ext cx="11394607" cy="1264677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</a:rPr>
              <a:t>명품마을 </a:t>
            </a:r>
            <a:r>
              <a:rPr lang="en-US" altLang="ko-KR" sz="1400" dirty="0" smtClean="0">
                <a:solidFill>
                  <a:srgbClr val="A17EB8"/>
                </a:solidFill>
              </a:rPr>
              <a:t>– </a:t>
            </a:r>
            <a:r>
              <a:rPr lang="ko-KR" altLang="en-US" sz="1400" dirty="0" smtClean="0">
                <a:solidFill>
                  <a:srgbClr val="A17EB8"/>
                </a:solidFill>
              </a:rPr>
              <a:t>주민 스스로 참여하는 지속 </a:t>
            </a:r>
            <a:r>
              <a:rPr lang="ko-KR" altLang="en-US" sz="1400" dirty="0" err="1" smtClean="0">
                <a:solidFill>
                  <a:srgbClr val="A17EB8"/>
                </a:solidFill>
              </a:rPr>
              <a:t>가능형</a:t>
            </a:r>
            <a:r>
              <a:rPr lang="ko-KR" altLang="en-US" sz="1400" dirty="0" smtClean="0">
                <a:solidFill>
                  <a:srgbClr val="A17EB8"/>
                </a:solidFill>
              </a:rPr>
              <a:t> 국립공원</a:t>
            </a:r>
            <a:endParaRPr lang="ko-KR" altLang="en-US" sz="900" dirty="0">
              <a:solidFill>
                <a:srgbClr val="A17EB8"/>
              </a:solidFill>
            </a:endParaRPr>
          </a:p>
        </p:txBody>
      </p:sp>
      <p:sp>
        <p:nvSpPr>
          <p:cNvPr id="45" name="대각선 줄무늬 44"/>
          <p:cNvSpPr/>
          <p:nvPr/>
        </p:nvSpPr>
        <p:spPr>
          <a:xfrm>
            <a:off x="422254" y="1128376"/>
            <a:ext cx="509731" cy="548136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31985" y="1128376"/>
            <a:ext cx="1407152" cy="548134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A17EB8"/>
                </a:solidFill>
              </a:rPr>
              <a:t>용어의 정의</a:t>
            </a:r>
            <a:endParaRPr lang="en-US" altLang="ko-KR" sz="1600" b="1" dirty="0">
              <a:solidFill>
                <a:srgbClr val="A17EB8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2254" y="2507886"/>
            <a:ext cx="11394607" cy="2145671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</a:rPr>
              <a:t>국립공원 명품마을의 성공요인과 정책 우선순위 결정에 관한 연구 </a:t>
            </a:r>
            <a:r>
              <a:rPr lang="en-US" altLang="ko-KR" sz="1400" dirty="0" smtClean="0">
                <a:solidFill>
                  <a:srgbClr val="A17EB8"/>
                </a:solidFill>
              </a:rPr>
              <a:t>– </a:t>
            </a:r>
            <a:r>
              <a:rPr lang="ko-KR" altLang="en-US" sz="1400" dirty="0" smtClean="0">
                <a:solidFill>
                  <a:srgbClr val="A17EB8"/>
                </a:solidFill>
              </a:rPr>
              <a:t>임성희 </a:t>
            </a:r>
            <a:r>
              <a:rPr lang="en-US" altLang="ko-KR" sz="1400" dirty="0" smtClean="0">
                <a:solidFill>
                  <a:srgbClr val="A17EB8"/>
                </a:solidFill>
              </a:rPr>
              <a:t>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</a:rPr>
              <a:t>국립공원 명품마을의 경제적 파급효과 분석 </a:t>
            </a:r>
            <a:r>
              <a:rPr lang="en-US" altLang="ko-KR" sz="1400" dirty="0" smtClean="0">
                <a:solidFill>
                  <a:srgbClr val="A17EB8"/>
                </a:solidFill>
              </a:rPr>
              <a:t>– </a:t>
            </a:r>
            <a:r>
              <a:rPr lang="ko-KR" altLang="en-US" sz="1400" dirty="0" smtClean="0">
                <a:solidFill>
                  <a:srgbClr val="A17EB8"/>
                </a:solidFill>
              </a:rPr>
              <a:t>이충기</a:t>
            </a:r>
            <a:r>
              <a:rPr lang="en-US" altLang="ko-KR" sz="1400" dirty="0" smtClean="0">
                <a:solidFill>
                  <a:srgbClr val="A17EB8"/>
                </a:solidFill>
              </a:rPr>
              <a:t>, </a:t>
            </a:r>
            <a:r>
              <a:rPr lang="ko-KR" altLang="en-US" sz="1400" dirty="0" smtClean="0">
                <a:solidFill>
                  <a:srgbClr val="A17EB8"/>
                </a:solidFill>
              </a:rPr>
              <a:t>안소현</a:t>
            </a:r>
            <a:r>
              <a:rPr lang="en-US" altLang="ko-KR" sz="1400" dirty="0" smtClean="0">
                <a:solidFill>
                  <a:srgbClr val="A17EB8"/>
                </a:solidFill>
              </a:rPr>
              <a:t>, </a:t>
            </a:r>
            <a:r>
              <a:rPr lang="ko-KR" altLang="en-US" sz="1400" dirty="0" smtClean="0">
                <a:solidFill>
                  <a:srgbClr val="A17EB8"/>
                </a:solidFill>
              </a:rPr>
              <a:t>심규원 </a:t>
            </a:r>
            <a:r>
              <a:rPr lang="en-US" altLang="ko-KR" sz="1400" dirty="0" smtClean="0">
                <a:solidFill>
                  <a:srgbClr val="A17EB8"/>
                </a:solidFill>
              </a:rPr>
              <a:t>,</a:t>
            </a:r>
            <a:r>
              <a:rPr lang="ko-KR" altLang="en-US" sz="1400" dirty="0" smtClean="0">
                <a:solidFill>
                  <a:srgbClr val="A17EB8"/>
                </a:solidFill>
              </a:rPr>
              <a:t>임성희 </a:t>
            </a:r>
            <a:r>
              <a:rPr lang="en-US" altLang="ko-KR" sz="1400" dirty="0" smtClean="0">
                <a:solidFill>
                  <a:srgbClr val="A17EB8"/>
                </a:solidFill>
              </a:rPr>
              <a:t>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</a:rPr>
              <a:t>생태관광을 통한 명품마을의 활성화 전략 </a:t>
            </a:r>
            <a:r>
              <a:rPr lang="en-US" altLang="ko-KR" sz="1400" dirty="0" smtClean="0">
                <a:solidFill>
                  <a:srgbClr val="A17EB8"/>
                </a:solidFill>
              </a:rPr>
              <a:t>– </a:t>
            </a:r>
            <a:r>
              <a:rPr lang="ko-KR" altLang="en-US" sz="1400" dirty="0" smtClean="0">
                <a:solidFill>
                  <a:srgbClr val="A17EB8"/>
                </a:solidFill>
              </a:rPr>
              <a:t>노영준</a:t>
            </a:r>
            <a:r>
              <a:rPr lang="en-US" altLang="ko-KR" sz="1400" dirty="0" smtClean="0">
                <a:solidFill>
                  <a:srgbClr val="A17EB8"/>
                </a:solidFill>
              </a:rPr>
              <a:t>, </a:t>
            </a:r>
            <a:r>
              <a:rPr lang="ko-KR" altLang="en-US" sz="1400" dirty="0" smtClean="0">
                <a:solidFill>
                  <a:srgbClr val="A17EB8"/>
                </a:solidFill>
              </a:rPr>
              <a:t>정봉현</a:t>
            </a:r>
            <a:r>
              <a:rPr lang="en-US" altLang="ko-KR" sz="1400" dirty="0" smtClean="0">
                <a:solidFill>
                  <a:srgbClr val="A17EB8"/>
                </a:solidFill>
              </a:rPr>
              <a:t>, 2018</a:t>
            </a:r>
          </a:p>
          <a:p>
            <a:endParaRPr lang="ko-KR" altLang="en-US" sz="900" dirty="0">
              <a:solidFill>
                <a:srgbClr val="A17EB8"/>
              </a:solidFill>
            </a:endParaRPr>
          </a:p>
        </p:txBody>
      </p:sp>
      <p:sp>
        <p:nvSpPr>
          <p:cNvPr id="7" name="대각선 줄무늬 6"/>
          <p:cNvSpPr/>
          <p:nvPr/>
        </p:nvSpPr>
        <p:spPr>
          <a:xfrm>
            <a:off x="422254" y="2507887"/>
            <a:ext cx="509731" cy="548136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2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31985" y="2507887"/>
            <a:ext cx="1143000" cy="548134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A17EB8"/>
                </a:solidFill>
              </a:rPr>
              <a:t>관련 문헌</a:t>
            </a:r>
            <a:endParaRPr lang="en-US" altLang="ko-KR" sz="1600" b="1" dirty="0">
              <a:solidFill>
                <a:srgbClr val="A17EB8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2254" y="4768390"/>
            <a:ext cx="11394607" cy="1957725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</a:rPr>
              <a:t>국립공원 명품마을 지정현황</a:t>
            </a:r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A17EB8"/>
                </a:solidFill>
              </a:rPr>
              <a:t>환경부 지정 생태관광지역 및 명품마을 </a:t>
            </a:r>
            <a:r>
              <a:rPr lang="en-US" altLang="ko-KR" sz="1400" dirty="0" smtClean="0">
                <a:solidFill>
                  <a:srgbClr val="A17EB8"/>
                </a:solidFill>
              </a:rPr>
              <a:t>– </a:t>
            </a:r>
            <a:r>
              <a:rPr lang="ko-KR" altLang="en-US" sz="1400" dirty="0" smtClean="0">
                <a:solidFill>
                  <a:srgbClr val="A17EB8"/>
                </a:solidFill>
              </a:rPr>
              <a:t>명품마을</a:t>
            </a:r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A17EB8"/>
                </a:solidFill>
              </a:rPr>
              <a:t>환경부 자연환경보전지역</a:t>
            </a:r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900" dirty="0">
              <a:solidFill>
                <a:srgbClr val="A17EB8"/>
              </a:solidFill>
            </a:endParaRPr>
          </a:p>
        </p:txBody>
      </p:sp>
      <p:sp>
        <p:nvSpPr>
          <p:cNvPr id="10" name="대각선 줄무늬 9"/>
          <p:cNvSpPr/>
          <p:nvPr/>
        </p:nvSpPr>
        <p:spPr>
          <a:xfrm>
            <a:off x="422254" y="4768390"/>
            <a:ext cx="509731" cy="548136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3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31985" y="4768390"/>
            <a:ext cx="1407152" cy="548134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A17EB8"/>
                </a:solidFill>
              </a:rPr>
              <a:t>관련 데이터</a:t>
            </a:r>
            <a:endParaRPr lang="en-US" altLang="ko-KR" sz="1600" b="1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6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39" t="5307" r="1189" b="8997"/>
          <a:stretch/>
        </p:blipFill>
        <p:spPr>
          <a:xfrm>
            <a:off x="1120079" y="1416953"/>
            <a:ext cx="9951867" cy="4957213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22465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340" t="15923" r="2792" b="9386"/>
          <a:stretch/>
        </p:blipFill>
        <p:spPr>
          <a:xfrm>
            <a:off x="1631360" y="1260628"/>
            <a:ext cx="8929305" cy="5220071"/>
          </a:xfrm>
          <a:prstGeom prst="rect">
            <a:avLst/>
          </a:prstGeom>
          <a:solidFill>
            <a:schemeClr val="bg1"/>
          </a:solidFill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3560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684" t="20325" r="16408" b="10290"/>
          <a:stretch/>
        </p:blipFill>
        <p:spPr>
          <a:xfrm>
            <a:off x="2238665" y="1395988"/>
            <a:ext cx="7714695" cy="5111343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306438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175" t="20453" r="15607" b="8738"/>
          <a:stretch/>
        </p:blipFill>
        <p:spPr>
          <a:xfrm>
            <a:off x="2186145" y="1305018"/>
            <a:ext cx="7819735" cy="5172182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942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320" t="20324" r="1116" b="8479"/>
          <a:stretch/>
        </p:blipFill>
        <p:spPr>
          <a:xfrm>
            <a:off x="1550646" y="1349406"/>
            <a:ext cx="9090734" cy="4882719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412162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4393" t="20453" r="16117" b="8867"/>
          <a:stretch/>
        </p:blipFill>
        <p:spPr>
          <a:xfrm>
            <a:off x="2194277" y="1269506"/>
            <a:ext cx="7803472" cy="5215049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232656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937" t="13592" r="388" b="9774"/>
          <a:stretch/>
        </p:blipFill>
        <p:spPr>
          <a:xfrm>
            <a:off x="1421920" y="1305017"/>
            <a:ext cx="9348186" cy="5255582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1954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466" t="20971" r="15971" b="10421"/>
          <a:stretch/>
        </p:blipFill>
        <p:spPr>
          <a:xfrm>
            <a:off x="2016723" y="1313894"/>
            <a:ext cx="8158579" cy="5286121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201262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3446" t="15145" r="971" b="8867"/>
          <a:stretch/>
        </p:blipFill>
        <p:spPr>
          <a:xfrm>
            <a:off x="1488501" y="1287261"/>
            <a:ext cx="9215021" cy="5211194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25946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4466" t="20582" r="16117" b="9385"/>
          <a:stretch/>
        </p:blipFill>
        <p:spPr>
          <a:xfrm>
            <a:off x="2473922" y="1571348"/>
            <a:ext cx="7244180" cy="4802819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38702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93984" y="205046"/>
            <a:ext cx="54040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3.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연구재료 및 방법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100" dirty="0">
              <a:solidFill>
                <a:srgbClr val="A17EB8"/>
              </a:solidFill>
            </a:endParaRPr>
          </a:p>
        </p:txBody>
      </p:sp>
      <p:sp>
        <p:nvSpPr>
          <p:cNvPr id="45" name="대각선 줄무늬 44"/>
          <p:cNvSpPr/>
          <p:nvPr/>
        </p:nvSpPr>
        <p:spPr>
          <a:xfrm>
            <a:off x="422254" y="1128376"/>
            <a:ext cx="834663" cy="834663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256917" y="1128376"/>
            <a:ext cx="1969860" cy="778993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smtClean="0">
                <a:solidFill>
                  <a:srgbClr val="A17EB8"/>
                </a:solidFill>
              </a:rPr>
              <a:t>대상지 소개</a:t>
            </a:r>
            <a:endParaRPr lang="en-US" altLang="ko-KR" sz="2400" b="1" dirty="0">
              <a:solidFill>
                <a:srgbClr val="A17EB8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69" y="2061258"/>
            <a:ext cx="5001489" cy="4136842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227313"/>
              </p:ext>
            </p:extLst>
          </p:nvPr>
        </p:nvGraphicFramePr>
        <p:xfrm>
          <a:off x="6012000" y="1260000"/>
          <a:ext cx="4979845" cy="5261898"/>
        </p:xfrm>
        <a:graphic>
          <a:graphicData uri="http://schemas.openxmlformats.org/drawingml/2006/table">
            <a:tbl>
              <a:tblPr/>
              <a:tblGrid>
                <a:gridCol w="995969"/>
                <a:gridCol w="995969"/>
                <a:gridCol w="995969"/>
                <a:gridCol w="995969"/>
                <a:gridCol w="995969"/>
              </a:tblGrid>
              <a:tr h="276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조성연도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0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개소 수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0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사무소명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0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마을명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0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가구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0CE"/>
                    </a:solidFill>
                  </a:tcPr>
                </a:tc>
              </a:tr>
              <a:tr h="276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개소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433/698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다도해서부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관매도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개마을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137/190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한려동부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내도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13/12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다도해해상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상서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29/48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월악산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골뫼골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개마을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32/68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한려동부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함목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22/40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다도해해상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평촌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10/14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다도해서부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영산도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22/43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소백산북부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죽령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16/24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무등산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평촌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43/94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다도해해상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동고지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17/19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무등산동부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도원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15/23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소백산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달밭골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8/16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한려동부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만지도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20/28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지리산북부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와운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25/43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태백산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5/9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속리산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밤티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4/9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다도해해상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덕포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15/18</a:t>
                      </a:r>
                    </a:p>
                  </a:txBody>
                  <a:tcPr marL="55741" marR="55741" marT="0" marB="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9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81" y="205046"/>
            <a:ext cx="42402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4-9.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인구분포도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68" y="1517632"/>
            <a:ext cx="7185087" cy="4963852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416402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05" y="205046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4-10.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건물정보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609"/>
          <a:stretch/>
        </p:blipFill>
        <p:spPr>
          <a:xfrm>
            <a:off x="1191099" y="1400274"/>
            <a:ext cx="9809827" cy="5043013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166951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04" y="205046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4-10.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건물정보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083" t="15793" r="2354" b="10162"/>
          <a:stretch/>
        </p:blipFill>
        <p:spPr>
          <a:xfrm>
            <a:off x="1550645" y="1358283"/>
            <a:ext cx="9090735" cy="5078027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29419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03" y="205046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4-10.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건물정보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466" t="20712" r="16262" b="14045"/>
          <a:stretch/>
        </p:blipFill>
        <p:spPr>
          <a:xfrm>
            <a:off x="2482801" y="1704511"/>
            <a:ext cx="7226424" cy="4474347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41966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03" y="205046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4-10.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건물정보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97" b="10550"/>
          <a:stretch/>
        </p:blipFill>
        <p:spPr>
          <a:xfrm>
            <a:off x="1248805" y="1456118"/>
            <a:ext cx="9694415" cy="4882537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426176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03" y="205046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4-10.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건물정보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830" t="16182" r="2209" b="8867"/>
          <a:stretch/>
        </p:blipFill>
        <p:spPr>
          <a:xfrm>
            <a:off x="1648298" y="1242874"/>
            <a:ext cx="8895427" cy="5140172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312519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03" y="205046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4-10.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건물정보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247" t="19676" r="16335" b="10809"/>
          <a:stretch/>
        </p:blipFill>
        <p:spPr>
          <a:xfrm>
            <a:off x="2274176" y="1438183"/>
            <a:ext cx="7643674" cy="5030212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55635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03" y="205046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4-10.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건물정보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665" t="14886" r="169" b="7313"/>
          <a:stretch/>
        </p:blipFill>
        <p:spPr>
          <a:xfrm>
            <a:off x="1452991" y="1260629"/>
            <a:ext cx="9286043" cy="5335480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36228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03" y="205046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4-10.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건물정보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665" t="20453" r="16771" b="12233"/>
          <a:stretch/>
        </p:blipFill>
        <p:spPr>
          <a:xfrm>
            <a:off x="2180960" y="1384916"/>
            <a:ext cx="7830106" cy="4977572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91558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03" y="205046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4-10.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건물정보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8544" t="14369" r="679" b="9514"/>
          <a:stretch/>
        </p:blipFill>
        <p:spPr>
          <a:xfrm>
            <a:off x="1781464" y="1331649"/>
            <a:ext cx="8629096" cy="5220071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41205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93370" y="205046"/>
            <a:ext cx="52052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3.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연구재료 및 방법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22254" y="1128376"/>
            <a:ext cx="11394607" cy="1264677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</a:rPr>
              <a:t>명품마을 중 소백산 국립공원의 </a:t>
            </a:r>
            <a:r>
              <a:rPr lang="ko-KR" altLang="en-US" sz="1400" dirty="0" err="1" smtClean="0">
                <a:solidFill>
                  <a:srgbClr val="A17EB8"/>
                </a:solidFill>
              </a:rPr>
              <a:t>달밭골과</a:t>
            </a:r>
            <a:r>
              <a:rPr lang="ko-KR" altLang="en-US" sz="1400" dirty="0" smtClean="0">
                <a:solidFill>
                  <a:srgbClr val="A17EB8"/>
                </a:solidFill>
              </a:rPr>
              <a:t> 죽령</a:t>
            </a:r>
            <a:endParaRPr lang="ko-KR" altLang="en-US" sz="900" dirty="0">
              <a:solidFill>
                <a:srgbClr val="A17EB8"/>
              </a:solidFill>
            </a:endParaRPr>
          </a:p>
        </p:txBody>
      </p:sp>
      <p:sp>
        <p:nvSpPr>
          <p:cNvPr id="45" name="대각선 줄무늬 44"/>
          <p:cNvSpPr/>
          <p:nvPr/>
        </p:nvSpPr>
        <p:spPr>
          <a:xfrm>
            <a:off x="422254" y="1128376"/>
            <a:ext cx="509731" cy="470039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31985" y="1128376"/>
            <a:ext cx="1354015" cy="470037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A17EB8"/>
                </a:solidFill>
              </a:rPr>
              <a:t>대상지 소개</a:t>
            </a:r>
            <a:endParaRPr lang="en-US" altLang="ko-KR" sz="1600" b="1" dirty="0">
              <a:solidFill>
                <a:srgbClr val="A17EB8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2254" y="2507886"/>
            <a:ext cx="11394607" cy="2732329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  <a:latin typeface="+mn-ea"/>
              </a:rPr>
              <a:t>수치지형도</a:t>
            </a:r>
            <a:endParaRPr lang="en-US" altLang="ko-KR" sz="1400" dirty="0" smtClean="0">
              <a:solidFill>
                <a:srgbClr val="A17EB8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A17EB8"/>
                </a:solidFill>
                <a:latin typeface="+mn-ea"/>
              </a:rPr>
              <a:t>DEM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  <a:latin typeface="+mn-ea"/>
              </a:rPr>
              <a:t>토지피복도</a:t>
            </a:r>
            <a:endParaRPr lang="en-US" altLang="ko-KR" sz="1400" dirty="0">
              <a:solidFill>
                <a:srgbClr val="A17EB8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  <a:latin typeface="+mn-ea"/>
              </a:rPr>
              <a:t>환경주제도</a:t>
            </a:r>
            <a:endParaRPr lang="en-US" altLang="ko-KR" sz="1400" dirty="0" smtClean="0">
              <a:solidFill>
                <a:srgbClr val="A17EB8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rgbClr val="A17EB8"/>
                </a:solidFill>
                <a:latin typeface="+mn-ea"/>
              </a:rPr>
              <a:t>     - </a:t>
            </a:r>
            <a:r>
              <a:rPr lang="ko-KR" altLang="en-US" sz="1400" dirty="0" smtClean="0">
                <a:solidFill>
                  <a:srgbClr val="A17EB8"/>
                </a:solidFill>
                <a:latin typeface="+mn-ea"/>
              </a:rPr>
              <a:t>생태자연도</a:t>
            </a:r>
            <a:endParaRPr lang="en-US" altLang="ko-KR" sz="1400" dirty="0" smtClean="0">
              <a:solidFill>
                <a:srgbClr val="A17EB8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A17EB8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rgbClr val="A17EB8"/>
                </a:solidFill>
                <a:latin typeface="+mn-ea"/>
              </a:rPr>
              <a:t>    - </a:t>
            </a:r>
            <a:r>
              <a:rPr lang="ko-KR" altLang="en-US" sz="1400" dirty="0" smtClean="0">
                <a:solidFill>
                  <a:srgbClr val="A17EB8"/>
                </a:solidFill>
                <a:latin typeface="+mn-ea"/>
              </a:rPr>
              <a:t>국토 </a:t>
            </a:r>
            <a:r>
              <a:rPr lang="ko-KR" altLang="en-US" sz="1400" dirty="0" err="1" smtClean="0">
                <a:solidFill>
                  <a:srgbClr val="A17EB8"/>
                </a:solidFill>
                <a:latin typeface="+mn-ea"/>
              </a:rPr>
              <a:t>환경성</a:t>
            </a:r>
            <a:r>
              <a:rPr lang="ko-KR" altLang="en-US" sz="1400" dirty="0" smtClean="0">
                <a:solidFill>
                  <a:srgbClr val="A17EB8"/>
                </a:solidFill>
                <a:latin typeface="+mn-ea"/>
              </a:rPr>
              <a:t> 평가지도</a:t>
            </a:r>
            <a:endParaRPr lang="en-US" altLang="ko-KR" sz="1400" dirty="0">
              <a:solidFill>
                <a:srgbClr val="A17EB8"/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rgbClr val="A17EB8"/>
                </a:solidFill>
                <a:latin typeface="+mn-ea"/>
              </a:rPr>
              <a:t>     - </a:t>
            </a:r>
            <a:r>
              <a:rPr lang="ko-KR" altLang="en-US" sz="1400" dirty="0" smtClean="0">
                <a:solidFill>
                  <a:srgbClr val="A17EB8"/>
                </a:solidFill>
                <a:latin typeface="+mn-ea"/>
              </a:rPr>
              <a:t>자연환경보전지역도</a:t>
            </a:r>
            <a:endParaRPr lang="en-US" altLang="ko-KR" sz="1400" dirty="0" smtClean="0">
              <a:solidFill>
                <a:srgbClr val="A17EB8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A17EB8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rgbClr val="A17EB8"/>
                </a:solidFill>
                <a:latin typeface="+mn-ea"/>
              </a:rPr>
              <a:t>    - </a:t>
            </a:r>
            <a:r>
              <a:rPr lang="ko-KR" altLang="en-US" sz="1400" dirty="0">
                <a:solidFill>
                  <a:srgbClr val="A17EB8"/>
                </a:solidFill>
                <a:latin typeface="+mn-ea"/>
              </a:rPr>
              <a:t>명품마을 </a:t>
            </a:r>
            <a:r>
              <a:rPr lang="ko-KR" altLang="en-US" sz="1400" dirty="0" smtClean="0">
                <a:solidFill>
                  <a:srgbClr val="A17EB8"/>
                </a:solidFill>
                <a:latin typeface="+mn-ea"/>
              </a:rPr>
              <a:t>분포도</a:t>
            </a:r>
            <a:endParaRPr lang="en-US" altLang="ko-KR" sz="1400" dirty="0">
              <a:solidFill>
                <a:srgbClr val="A17EB8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  <a:latin typeface="+mn-ea"/>
              </a:rPr>
              <a:t>인구분포도 등등</a:t>
            </a:r>
            <a:endParaRPr lang="en-US" altLang="ko-KR" sz="1400" dirty="0">
              <a:solidFill>
                <a:srgbClr val="A17EB8"/>
              </a:solidFill>
              <a:latin typeface="+mn-ea"/>
            </a:endParaRPr>
          </a:p>
          <a:p>
            <a:endParaRPr lang="ko-KR" altLang="en-US" sz="900" dirty="0">
              <a:solidFill>
                <a:srgbClr val="A17EB8"/>
              </a:solidFill>
            </a:endParaRPr>
          </a:p>
        </p:txBody>
      </p:sp>
      <p:sp>
        <p:nvSpPr>
          <p:cNvPr id="7" name="대각선 줄무늬 6"/>
          <p:cNvSpPr/>
          <p:nvPr/>
        </p:nvSpPr>
        <p:spPr>
          <a:xfrm>
            <a:off x="422254" y="2507887"/>
            <a:ext cx="509731" cy="437538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2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31985" y="2507887"/>
            <a:ext cx="1143000" cy="437536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A17EB8"/>
                </a:solidFill>
              </a:rPr>
              <a:t>연구 재료</a:t>
            </a:r>
            <a:endParaRPr lang="en-US" altLang="ko-KR" sz="1600" b="1" dirty="0">
              <a:solidFill>
                <a:srgbClr val="A17EB8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2254" y="5392644"/>
            <a:ext cx="11394607" cy="1263133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A17EB8"/>
              </a:solidFill>
            </a:endParaRPr>
          </a:p>
          <a:p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</a:rPr>
              <a:t>분석 알고리즘</a:t>
            </a:r>
            <a:r>
              <a:rPr lang="en-US" altLang="ko-KR" sz="1400" dirty="0" smtClean="0">
                <a:solidFill>
                  <a:srgbClr val="A17EB8"/>
                </a:solidFill>
              </a:rPr>
              <a:t> </a:t>
            </a:r>
            <a:r>
              <a:rPr lang="ko-KR" altLang="en-US" sz="1400" dirty="0" smtClean="0">
                <a:solidFill>
                  <a:srgbClr val="A17EB8"/>
                </a:solidFill>
              </a:rPr>
              <a:t>활용</a:t>
            </a:r>
            <a:endParaRPr lang="en-US" altLang="ko-KR" sz="1400" dirty="0">
              <a:solidFill>
                <a:srgbClr val="A17EB8"/>
              </a:solidFill>
            </a:endParaRPr>
          </a:p>
          <a:p>
            <a:r>
              <a:rPr lang="en-US" altLang="ko-KR" sz="1400" dirty="0" smtClean="0">
                <a:solidFill>
                  <a:srgbClr val="A17EB8"/>
                </a:solidFill>
              </a:rPr>
              <a:t>     - </a:t>
            </a:r>
            <a:r>
              <a:rPr lang="en-US" altLang="ko-KR" sz="1400" dirty="0">
                <a:solidFill>
                  <a:srgbClr val="A17EB8"/>
                </a:solidFill>
              </a:rPr>
              <a:t>Merge, Clip, Select by attribute, Field calculator, Raster</a:t>
            </a:r>
            <a:r>
              <a:rPr lang="ko-KR" altLang="en-US" sz="1400" dirty="0">
                <a:solidFill>
                  <a:srgbClr val="A17EB8"/>
                </a:solidFill>
              </a:rPr>
              <a:t> 병합</a:t>
            </a:r>
            <a:r>
              <a:rPr lang="en-US" altLang="ko-KR" sz="1400" dirty="0">
                <a:solidFill>
                  <a:srgbClr val="A17EB8"/>
                </a:solidFill>
              </a:rPr>
              <a:t>, TIN </a:t>
            </a:r>
            <a:r>
              <a:rPr lang="ko-KR" altLang="en-US" sz="1400" dirty="0">
                <a:solidFill>
                  <a:srgbClr val="A17EB8"/>
                </a:solidFill>
              </a:rPr>
              <a:t>보간</a:t>
            </a:r>
            <a:r>
              <a:rPr lang="en-US" altLang="ko-KR" sz="1400" dirty="0">
                <a:solidFill>
                  <a:srgbClr val="A17EB8"/>
                </a:solidFill>
              </a:rPr>
              <a:t> </a:t>
            </a:r>
            <a:r>
              <a:rPr lang="ko-KR" altLang="en-US" sz="1400" dirty="0">
                <a:solidFill>
                  <a:srgbClr val="A17EB8"/>
                </a:solidFill>
              </a:rPr>
              <a:t>등등</a:t>
            </a:r>
            <a:endParaRPr lang="en-US" altLang="ko-KR" sz="1400" dirty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900" dirty="0">
              <a:solidFill>
                <a:srgbClr val="A17EB8"/>
              </a:solidFill>
            </a:endParaRPr>
          </a:p>
        </p:txBody>
      </p:sp>
      <p:sp>
        <p:nvSpPr>
          <p:cNvPr id="10" name="대각선 줄무늬 9"/>
          <p:cNvSpPr/>
          <p:nvPr/>
        </p:nvSpPr>
        <p:spPr>
          <a:xfrm>
            <a:off x="422254" y="5392644"/>
            <a:ext cx="509731" cy="353660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3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31985" y="5392644"/>
            <a:ext cx="1143000" cy="353660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A17EB8"/>
                </a:solidFill>
              </a:rPr>
              <a:t>연구 방법</a:t>
            </a:r>
            <a:endParaRPr lang="en-US" altLang="ko-KR" sz="1600" b="1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3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03" y="205046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4-10.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건물정보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3375" t="20453" r="16844" b="8220"/>
          <a:stretch/>
        </p:blipFill>
        <p:spPr>
          <a:xfrm>
            <a:off x="2451728" y="1642369"/>
            <a:ext cx="7288567" cy="4891596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38378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94503" y="205046"/>
            <a:ext cx="4003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4-10.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건물정보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" r="25218"/>
          <a:stretch/>
        </p:blipFill>
        <p:spPr>
          <a:xfrm>
            <a:off x="1537328" y="1121335"/>
            <a:ext cx="9117367" cy="5591873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231099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76635" y="205046"/>
            <a:ext cx="34387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4-11.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관광지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3154" t="19158" r="15607" b="8220"/>
          <a:stretch/>
        </p:blipFill>
        <p:spPr>
          <a:xfrm>
            <a:off x="1998971" y="1192278"/>
            <a:ext cx="8194089" cy="5465975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989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76632" y="205046"/>
            <a:ext cx="34387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4-11.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관광지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2646" t="13463" r="1116" b="7572"/>
          <a:stretch/>
        </p:blipFill>
        <p:spPr>
          <a:xfrm>
            <a:off x="1448552" y="1136343"/>
            <a:ext cx="9294922" cy="5415378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26424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76632" y="205046"/>
            <a:ext cx="34387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4-11.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관광지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4029" t="20324" r="15825" b="8997"/>
          <a:stretch/>
        </p:blipFill>
        <p:spPr>
          <a:xfrm>
            <a:off x="1976774" y="1141458"/>
            <a:ext cx="8238478" cy="5445773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17075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76632" y="205046"/>
            <a:ext cx="34387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4-11.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관광지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0389" t="20065" r="242" b="8738"/>
          <a:stretch/>
        </p:blipFill>
        <p:spPr>
          <a:xfrm>
            <a:off x="1257683" y="1376039"/>
            <a:ext cx="9676660" cy="4882719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</p:spTree>
    <p:extLst>
      <p:ext uri="{BB962C8B-B14F-4D97-AF65-F5344CB8AC3E}">
        <p14:creationId xmlns:p14="http://schemas.microsoft.com/office/powerpoint/2010/main" val="397934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67210" y="205046"/>
            <a:ext cx="66575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4-12.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프로그램 및</a:t>
            </a:r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특산물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22254" y="1128376"/>
            <a:ext cx="11394607" cy="1264677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A17EB8"/>
              </a:solidFill>
            </a:endParaRPr>
          </a:p>
          <a:p>
            <a:r>
              <a:rPr lang="ko-KR" altLang="en-US" sz="1400" b="1" dirty="0">
                <a:solidFill>
                  <a:srgbClr val="A17EB8"/>
                </a:solidFill>
              </a:rPr>
              <a:t>버리고 채우는 나의 길</a:t>
            </a:r>
            <a:r>
              <a:rPr lang="en-US" altLang="ko-KR" sz="1400" b="1" dirty="0">
                <a:solidFill>
                  <a:srgbClr val="A17EB8"/>
                </a:solidFill>
              </a:rPr>
              <a:t>, </a:t>
            </a:r>
            <a:r>
              <a:rPr lang="ko-KR" altLang="en-US" sz="1400" b="1" dirty="0">
                <a:solidFill>
                  <a:srgbClr val="A17EB8"/>
                </a:solidFill>
              </a:rPr>
              <a:t>소백산 </a:t>
            </a:r>
            <a:r>
              <a:rPr lang="ko-KR" altLang="en-US" sz="1400" b="1" dirty="0" err="1">
                <a:solidFill>
                  <a:srgbClr val="A17EB8"/>
                </a:solidFill>
              </a:rPr>
              <a:t>자락길</a:t>
            </a:r>
            <a:r>
              <a:rPr lang="en-US" altLang="ko-KR" sz="1400" b="1" dirty="0" smtClean="0">
                <a:solidFill>
                  <a:srgbClr val="A17EB8"/>
                </a:solidFill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A17EB8"/>
                </a:solidFill>
              </a:rPr>
              <a:t>주요내용 </a:t>
            </a:r>
            <a:r>
              <a:rPr lang="en-US" altLang="ko-KR" sz="1400" dirty="0">
                <a:solidFill>
                  <a:srgbClr val="A17EB8"/>
                </a:solidFill>
              </a:rPr>
              <a:t>: </a:t>
            </a:r>
            <a:r>
              <a:rPr lang="ko-KR" altLang="en-US" sz="1400" dirty="0">
                <a:solidFill>
                  <a:srgbClr val="A17EB8"/>
                </a:solidFill>
              </a:rPr>
              <a:t>아름다운 </a:t>
            </a:r>
            <a:r>
              <a:rPr lang="ko-KR" altLang="en-US" sz="1400" dirty="0" smtClean="0">
                <a:solidFill>
                  <a:srgbClr val="A17EB8"/>
                </a:solidFill>
              </a:rPr>
              <a:t>소백산자락 길의 </a:t>
            </a:r>
            <a:r>
              <a:rPr lang="ko-KR" altLang="en-US" sz="1400" dirty="0">
                <a:solidFill>
                  <a:srgbClr val="A17EB8"/>
                </a:solidFill>
              </a:rPr>
              <a:t>자연해설과 더불어 잣나무 숲에서 즐기는 삼림욕 체험</a:t>
            </a:r>
            <a:r>
              <a:rPr lang="en-US" altLang="ko-KR" sz="1400" dirty="0">
                <a:solidFill>
                  <a:srgbClr val="A17EB8"/>
                </a:solidFill>
              </a:rPr>
              <a:t>, </a:t>
            </a:r>
            <a:r>
              <a:rPr lang="ko-KR" altLang="en-US" sz="1400" dirty="0">
                <a:solidFill>
                  <a:srgbClr val="A17EB8"/>
                </a:solidFill>
              </a:rPr>
              <a:t>사색의 길 걷기</a:t>
            </a:r>
            <a:r>
              <a:rPr lang="en-US" altLang="ko-KR" sz="1400" dirty="0">
                <a:solidFill>
                  <a:srgbClr val="A17EB8"/>
                </a:solidFill>
              </a:rPr>
              <a:t>, </a:t>
            </a:r>
            <a:r>
              <a:rPr lang="ko-KR" altLang="en-US" sz="1400" dirty="0" err="1">
                <a:solidFill>
                  <a:srgbClr val="A17EB8"/>
                </a:solidFill>
              </a:rPr>
              <a:t>달밭골의</a:t>
            </a:r>
            <a:r>
              <a:rPr lang="ko-KR" altLang="en-US" sz="1400" dirty="0">
                <a:solidFill>
                  <a:srgbClr val="A17EB8"/>
                </a:solidFill>
              </a:rPr>
              <a:t> 유래 등을 알 수 있는 프로그램</a:t>
            </a:r>
            <a:endParaRPr lang="ko-KR" altLang="en-US" sz="1400" dirty="0">
              <a:solidFill>
                <a:srgbClr val="A17EB8"/>
              </a:solidFill>
            </a:endParaRPr>
          </a:p>
        </p:txBody>
      </p:sp>
      <p:sp>
        <p:nvSpPr>
          <p:cNvPr id="45" name="대각선 줄무늬 44"/>
          <p:cNvSpPr/>
          <p:nvPr/>
        </p:nvSpPr>
        <p:spPr>
          <a:xfrm>
            <a:off x="422254" y="1128376"/>
            <a:ext cx="509731" cy="470039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31986" y="1128376"/>
            <a:ext cx="1143000" cy="470037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mtClean="0">
                <a:solidFill>
                  <a:srgbClr val="A17EB8"/>
                </a:solidFill>
              </a:rPr>
              <a:t>프로그램</a:t>
            </a:r>
            <a:endParaRPr lang="en-US" altLang="ko-KR" sz="1600" b="1" dirty="0">
              <a:solidFill>
                <a:srgbClr val="A17EB8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2254" y="2507886"/>
            <a:ext cx="11394607" cy="3340823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A17EB8"/>
                </a:solidFill>
                <a:latin typeface="+mn-ea"/>
              </a:rPr>
              <a:t>말린 돼지감자</a:t>
            </a:r>
            <a:endParaRPr lang="en-US" altLang="ko-KR" sz="1400" b="1" dirty="0" smtClean="0">
              <a:solidFill>
                <a:srgbClr val="A17EB8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A17EB8"/>
                </a:solidFill>
                <a:latin typeface="+mn-ea"/>
              </a:rPr>
              <a:t>말린 고사리</a:t>
            </a:r>
            <a:endParaRPr lang="en-US" altLang="ko-KR" sz="1400" b="1" dirty="0" smtClean="0">
              <a:solidFill>
                <a:srgbClr val="A17EB8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A17EB8"/>
                </a:solidFill>
                <a:latin typeface="+mn-ea"/>
              </a:rPr>
              <a:t>말린 도라지</a:t>
            </a:r>
            <a:endParaRPr lang="en-US" altLang="ko-KR" sz="1400" b="1" dirty="0" smtClean="0">
              <a:solidFill>
                <a:srgbClr val="A17EB8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solidFill>
                  <a:srgbClr val="A17EB8"/>
                </a:solidFill>
                <a:latin typeface="+mn-ea"/>
              </a:rPr>
              <a:t>곰취가루</a:t>
            </a:r>
            <a:endParaRPr lang="en-US" altLang="ko-KR" sz="1400" b="1" dirty="0" smtClean="0">
              <a:solidFill>
                <a:srgbClr val="A17EB8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A17EB8"/>
                </a:solidFill>
                <a:latin typeface="+mn-ea"/>
              </a:rPr>
              <a:t>비트가루</a:t>
            </a:r>
            <a:endParaRPr lang="en-US" altLang="ko-KR" sz="1400" b="1" dirty="0" smtClean="0">
              <a:solidFill>
                <a:srgbClr val="A17EB8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A17EB8"/>
                </a:solidFill>
                <a:latin typeface="+mn-ea"/>
              </a:rPr>
              <a:t>풋사과가루</a:t>
            </a:r>
            <a:endParaRPr lang="en-US" altLang="ko-KR" sz="1400" b="1" dirty="0" smtClean="0">
              <a:solidFill>
                <a:srgbClr val="A17EB8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A17EB8"/>
                </a:solidFill>
                <a:latin typeface="+mn-ea"/>
              </a:rPr>
              <a:t>생강가루</a:t>
            </a:r>
            <a:endParaRPr lang="ko-KR" altLang="en-US" sz="900" b="1" dirty="0">
              <a:solidFill>
                <a:srgbClr val="A17EB8"/>
              </a:solidFill>
            </a:endParaRPr>
          </a:p>
        </p:txBody>
      </p:sp>
      <p:sp>
        <p:nvSpPr>
          <p:cNvPr id="7" name="대각선 줄무늬 6"/>
          <p:cNvSpPr/>
          <p:nvPr/>
        </p:nvSpPr>
        <p:spPr>
          <a:xfrm>
            <a:off x="422254" y="2507887"/>
            <a:ext cx="509731" cy="437538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2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31985" y="2507887"/>
            <a:ext cx="1143000" cy="437536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A17EB8"/>
                </a:solidFill>
              </a:rPr>
              <a:t>특산물</a:t>
            </a:r>
            <a:endParaRPr lang="en-US" altLang="ko-KR" sz="1600" b="1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57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67210" y="205046"/>
            <a:ext cx="66575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4-12.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프로그램 및</a:t>
            </a:r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특산물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22254" y="1128376"/>
            <a:ext cx="11394607" cy="2727632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A17EB8"/>
              </a:solidFill>
            </a:endParaRPr>
          </a:p>
          <a:p>
            <a:r>
              <a:rPr lang="ko-KR" altLang="en-US" sz="1400" b="1" dirty="0" smtClean="0">
                <a:solidFill>
                  <a:srgbClr val="A17EB8"/>
                </a:solidFill>
              </a:rPr>
              <a:t>발효식초 만들기 체험</a:t>
            </a:r>
            <a:endParaRPr lang="en-US" altLang="ko-KR" sz="1400" b="1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</a:rPr>
              <a:t>주요내용 </a:t>
            </a:r>
            <a:r>
              <a:rPr lang="en-US" altLang="ko-KR" sz="1400" dirty="0" smtClean="0">
                <a:solidFill>
                  <a:srgbClr val="A17EB8"/>
                </a:solidFill>
              </a:rPr>
              <a:t>: </a:t>
            </a:r>
            <a:r>
              <a:rPr lang="ko-KR" altLang="en-US" sz="1400" dirty="0" smtClean="0">
                <a:solidFill>
                  <a:srgbClr val="A17EB8"/>
                </a:solidFill>
              </a:rPr>
              <a:t>현미</a:t>
            </a:r>
            <a:r>
              <a:rPr lang="en-US" altLang="ko-KR" sz="1400" dirty="0">
                <a:solidFill>
                  <a:srgbClr val="A17EB8"/>
                </a:solidFill>
              </a:rPr>
              <a:t>, </a:t>
            </a:r>
            <a:r>
              <a:rPr lang="ko-KR" altLang="en-US" sz="1400" dirty="0">
                <a:solidFill>
                  <a:srgbClr val="A17EB8"/>
                </a:solidFill>
              </a:rPr>
              <a:t>사과</a:t>
            </a:r>
            <a:r>
              <a:rPr lang="en-US" altLang="ko-KR" sz="1400" dirty="0">
                <a:solidFill>
                  <a:srgbClr val="A17EB8"/>
                </a:solidFill>
              </a:rPr>
              <a:t>, </a:t>
            </a:r>
            <a:r>
              <a:rPr lang="ko-KR" altLang="en-US" sz="1400" dirty="0" err="1">
                <a:solidFill>
                  <a:srgbClr val="A17EB8"/>
                </a:solidFill>
              </a:rPr>
              <a:t>아로니아를</a:t>
            </a:r>
            <a:r>
              <a:rPr lang="ko-KR" altLang="en-US" sz="1400" dirty="0">
                <a:solidFill>
                  <a:srgbClr val="A17EB8"/>
                </a:solidFill>
              </a:rPr>
              <a:t> 이용하여 천연 발효식초를 만드는 체험</a:t>
            </a:r>
            <a:endParaRPr lang="en-US" altLang="ko-KR" sz="1400" dirty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A17EB8"/>
              </a:solidFill>
            </a:endParaRPr>
          </a:p>
          <a:p>
            <a:r>
              <a:rPr lang="ko-KR" altLang="en-US" sz="1400" b="1" dirty="0" smtClean="0">
                <a:solidFill>
                  <a:srgbClr val="A17EB8"/>
                </a:solidFill>
              </a:rPr>
              <a:t>송아지 우유주기 체험</a:t>
            </a:r>
            <a:endParaRPr lang="en-US" altLang="ko-KR" sz="1400" b="1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</a:rPr>
              <a:t>주요내용 </a:t>
            </a:r>
            <a:r>
              <a:rPr lang="en-US" altLang="ko-KR" sz="1400" dirty="0" smtClean="0">
                <a:solidFill>
                  <a:srgbClr val="A17EB8"/>
                </a:solidFill>
              </a:rPr>
              <a:t>: </a:t>
            </a:r>
            <a:r>
              <a:rPr lang="ko-KR" altLang="en-US" sz="1400" dirty="0" smtClean="0">
                <a:solidFill>
                  <a:srgbClr val="A17EB8"/>
                </a:solidFill>
              </a:rPr>
              <a:t>소여물주기 </a:t>
            </a:r>
            <a:r>
              <a:rPr lang="ko-KR" altLang="en-US" sz="1400" dirty="0">
                <a:solidFill>
                  <a:srgbClr val="A17EB8"/>
                </a:solidFill>
              </a:rPr>
              <a:t>체험</a:t>
            </a:r>
            <a:endParaRPr lang="en-US" altLang="ko-KR" sz="1400" dirty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A17EB8"/>
              </a:solidFill>
            </a:endParaRPr>
          </a:p>
          <a:p>
            <a:r>
              <a:rPr lang="ko-KR" altLang="en-US" sz="1400" b="1" dirty="0" smtClean="0">
                <a:solidFill>
                  <a:srgbClr val="A17EB8"/>
                </a:solidFill>
              </a:rPr>
              <a:t>죽령옛길 체험</a:t>
            </a:r>
            <a:endParaRPr lang="en-US" altLang="ko-KR" sz="1400" b="1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A17EB8"/>
                </a:solidFill>
              </a:rPr>
              <a:t>주요내용 </a:t>
            </a:r>
            <a:r>
              <a:rPr lang="en-US" altLang="ko-KR" sz="1400" dirty="0" smtClean="0">
                <a:solidFill>
                  <a:srgbClr val="A17EB8"/>
                </a:solidFill>
              </a:rPr>
              <a:t>: </a:t>
            </a:r>
            <a:r>
              <a:rPr lang="ko-KR" altLang="en-US" sz="1400" dirty="0" smtClean="0">
                <a:solidFill>
                  <a:srgbClr val="A17EB8"/>
                </a:solidFill>
              </a:rPr>
              <a:t>삼국시대에 </a:t>
            </a:r>
            <a:r>
              <a:rPr lang="ko-KR" altLang="en-US" sz="1400" dirty="0">
                <a:solidFill>
                  <a:srgbClr val="A17EB8"/>
                </a:solidFill>
              </a:rPr>
              <a:t>개설된 죽령옛길을 걸으며 그 속에 녹아있는 생활상</a:t>
            </a:r>
            <a:r>
              <a:rPr lang="en-US" altLang="ko-KR" sz="1400" dirty="0">
                <a:solidFill>
                  <a:srgbClr val="A17EB8"/>
                </a:solidFill>
              </a:rPr>
              <a:t>, </a:t>
            </a:r>
            <a:r>
              <a:rPr lang="ko-KR" altLang="en-US" sz="1400" dirty="0">
                <a:solidFill>
                  <a:srgbClr val="A17EB8"/>
                </a:solidFill>
              </a:rPr>
              <a:t>설화</a:t>
            </a:r>
            <a:r>
              <a:rPr lang="en-US" altLang="ko-KR" sz="1400" dirty="0">
                <a:solidFill>
                  <a:srgbClr val="A17EB8"/>
                </a:solidFill>
              </a:rPr>
              <a:t>, </a:t>
            </a:r>
            <a:r>
              <a:rPr lang="ko-KR" altLang="en-US" sz="1400" dirty="0">
                <a:solidFill>
                  <a:srgbClr val="A17EB8"/>
                </a:solidFill>
              </a:rPr>
              <a:t>소백산의 자연을 느낄 수 있는 체험</a:t>
            </a:r>
            <a:endParaRPr lang="ko-KR" altLang="en-US" sz="1400" dirty="0">
              <a:solidFill>
                <a:srgbClr val="A17EB8"/>
              </a:solidFill>
            </a:endParaRPr>
          </a:p>
        </p:txBody>
      </p:sp>
      <p:sp>
        <p:nvSpPr>
          <p:cNvPr id="45" name="대각선 줄무늬 44"/>
          <p:cNvSpPr/>
          <p:nvPr/>
        </p:nvSpPr>
        <p:spPr>
          <a:xfrm>
            <a:off x="422254" y="1128376"/>
            <a:ext cx="509731" cy="470039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31986" y="1128376"/>
            <a:ext cx="1143000" cy="470037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smtClean="0">
                <a:solidFill>
                  <a:srgbClr val="A17EB8"/>
                </a:solidFill>
              </a:rPr>
              <a:t>프로그램</a:t>
            </a:r>
            <a:endParaRPr lang="en-US" altLang="ko-KR" sz="1600" b="1" dirty="0">
              <a:solidFill>
                <a:srgbClr val="A17EB8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2254" y="4008883"/>
            <a:ext cx="11394607" cy="1770816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A17EB8"/>
                </a:solidFill>
                <a:latin typeface="+mn-ea"/>
              </a:rPr>
              <a:t>소백산 벌꿀</a:t>
            </a:r>
            <a:endParaRPr lang="en-US" altLang="ko-KR" sz="1400" b="1" dirty="0" smtClean="0">
              <a:solidFill>
                <a:srgbClr val="A17EB8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A17EB8"/>
                </a:solidFill>
                <a:latin typeface="+mn-ea"/>
              </a:rPr>
              <a:t>소백산 산나물</a:t>
            </a:r>
            <a:endParaRPr lang="ko-KR" altLang="en-US" sz="900" b="1" dirty="0">
              <a:solidFill>
                <a:srgbClr val="A17EB8"/>
              </a:solidFill>
            </a:endParaRPr>
          </a:p>
        </p:txBody>
      </p:sp>
      <p:sp>
        <p:nvSpPr>
          <p:cNvPr id="7" name="대각선 줄무늬 6"/>
          <p:cNvSpPr/>
          <p:nvPr/>
        </p:nvSpPr>
        <p:spPr>
          <a:xfrm>
            <a:off x="422254" y="4008883"/>
            <a:ext cx="509731" cy="437538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2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31985" y="4008883"/>
            <a:ext cx="1143000" cy="437536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A17EB8"/>
                </a:solidFill>
              </a:rPr>
              <a:t>특산물</a:t>
            </a:r>
            <a:endParaRPr lang="en-US" altLang="ko-KR" sz="1600" b="1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9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02786" y="205046"/>
            <a:ext cx="19864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5</a:t>
            </a:r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결과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7" y="1886988"/>
            <a:ext cx="6325148" cy="4480948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04247" y="1348379"/>
            <a:ext cx="38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A17EB8"/>
                </a:solidFill>
              </a:rPr>
              <a:t>자연환경 분석</a:t>
            </a:r>
            <a:r>
              <a:rPr lang="en-US" altLang="ko-KR" b="1" dirty="0">
                <a:solidFill>
                  <a:srgbClr val="A17EB8"/>
                </a:solidFill>
              </a:rPr>
              <a:t> </a:t>
            </a:r>
            <a:r>
              <a:rPr lang="en-US" altLang="ko-KR" b="1" dirty="0" smtClean="0">
                <a:solidFill>
                  <a:srgbClr val="A17EB8"/>
                </a:solidFill>
              </a:rPr>
              <a:t>- </a:t>
            </a:r>
            <a:r>
              <a:rPr lang="ko-KR" altLang="en-US" b="1" dirty="0" smtClean="0">
                <a:solidFill>
                  <a:srgbClr val="A17EB8"/>
                </a:solidFill>
              </a:rPr>
              <a:t>수치지형도</a:t>
            </a:r>
            <a:endParaRPr lang="en-US" altLang="ko-KR" b="1" dirty="0" smtClean="0">
              <a:solidFill>
                <a:srgbClr val="A17EB8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48365" y="1886988"/>
            <a:ext cx="3488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17EB8"/>
                </a:solidFill>
              </a:rPr>
              <a:t>수치지형도를 통해 대략적인 지형의 형태를 알 수 있으며 곳곳에 가파른 지형들이 존재함을 알 수 있습니다</a:t>
            </a:r>
            <a:r>
              <a:rPr lang="en-US" altLang="ko-KR" dirty="0" smtClean="0">
                <a:solidFill>
                  <a:srgbClr val="A17EB8"/>
                </a:solidFill>
              </a:rPr>
              <a:t>.</a:t>
            </a:r>
            <a:endParaRPr lang="ko-KR" altLang="en-US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4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02786" y="205046"/>
            <a:ext cx="19864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5</a:t>
            </a:r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결과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7" y="1893716"/>
            <a:ext cx="6325148" cy="4467492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04247" y="1348379"/>
            <a:ext cx="38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A17EB8"/>
                </a:solidFill>
              </a:rPr>
              <a:t>자연환경 분석</a:t>
            </a:r>
            <a:r>
              <a:rPr lang="en-US" altLang="ko-KR" b="1" dirty="0">
                <a:solidFill>
                  <a:srgbClr val="A17EB8"/>
                </a:solidFill>
              </a:rPr>
              <a:t> </a:t>
            </a:r>
            <a:r>
              <a:rPr lang="en-US" altLang="ko-KR" b="1" dirty="0" smtClean="0">
                <a:solidFill>
                  <a:srgbClr val="A17EB8"/>
                </a:solidFill>
              </a:rPr>
              <a:t>– DEM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48365" y="1886988"/>
            <a:ext cx="3488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A17EB8"/>
                </a:solidFill>
              </a:rPr>
              <a:t>DEM</a:t>
            </a:r>
            <a:r>
              <a:rPr lang="ko-KR" altLang="en-US" dirty="0" smtClean="0">
                <a:solidFill>
                  <a:srgbClr val="A17EB8"/>
                </a:solidFill>
              </a:rPr>
              <a:t>분석을 통해 지형이 얼마나 높은지 알 수 있었으며 산맥의 구체적인 형태를 알 수 있었습니다</a:t>
            </a:r>
            <a:r>
              <a:rPr lang="en-US" altLang="ko-KR" dirty="0" smtClean="0">
                <a:solidFill>
                  <a:srgbClr val="A17EB8"/>
                </a:solidFill>
              </a:rPr>
              <a:t>. </a:t>
            </a:r>
            <a:r>
              <a:rPr lang="ko-KR" altLang="en-US" dirty="0" smtClean="0">
                <a:solidFill>
                  <a:srgbClr val="A17EB8"/>
                </a:solidFill>
              </a:rPr>
              <a:t>최저 높이는 </a:t>
            </a:r>
            <a:r>
              <a:rPr lang="en-US" altLang="ko-KR" dirty="0" smtClean="0">
                <a:solidFill>
                  <a:srgbClr val="A17EB8"/>
                </a:solidFill>
              </a:rPr>
              <a:t>400m</a:t>
            </a:r>
            <a:r>
              <a:rPr lang="ko-KR" altLang="en-US" dirty="0" smtClean="0">
                <a:solidFill>
                  <a:srgbClr val="A17EB8"/>
                </a:solidFill>
              </a:rPr>
              <a:t>였고 최고 높이는 </a:t>
            </a:r>
            <a:r>
              <a:rPr lang="en-US" altLang="ko-KR" dirty="0" smtClean="0">
                <a:solidFill>
                  <a:srgbClr val="A17EB8"/>
                </a:solidFill>
              </a:rPr>
              <a:t>1435m</a:t>
            </a:r>
            <a:r>
              <a:rPr lang="ko-KR" altLang="en-US" dirty="0" smtClean="0">
                <a:solidFill>
                  <a:srgbClr val="A17EB8"/>
                </a:solidFill>
              </a:rPr>
              <a:t>를 나타내고 있습니다</a:t>
            </a:r>
            <a:r>
              <a:rPr lang="en-US" altLang="ko-KR" dirty="0" smtClean="0">
                <a:solidFill>
                  <a:srgbClr val="A17EB8"/>
                </a:solidFill>
              </a:rPr>
              <a:t>.</a:t>
            </a:r>
            <a:endParaRPr lang="ko-KR" altLang="en-US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36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93984" y="205046"/>
            <a:ext cx="54040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3. </a:t>
            </a:r>
            <a:r>
              <a:rPr lang="ko-KR" altLang="en-US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연구재료 및 방법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22255" y="1128377"/>
            <a:ext cx="11403399" cy="558015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100" dirty="0">
              <a:solidFill>
                <a:srgbClr val="A17EB8"/>
              </a:solidFill>
            </a:endParaRPr>
          </a:p>
        </p:txBody>
      </p:sp>
      <p:sp>
        <p:nvSpPr>
          <p:cNvPr id="45" name="대각선 줄무늬 44"/>
          <p:cNvSpPr/>
          <p:nvPr/>
        </p:nvSpPr>
        <p:spPr>
          <a:xfrm>
            <a:off x="422255" y="1128376"/>
            <a:ext cx="1046060" cy="885383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4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468315" y="1128375"/>
            <a:ext cx="1925669" cy="885384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solidFill>
                  <a:srgbClr val="A17EB8"/>
                </a:solidFill>
              </a:rPr>
              <a:t>연구 흐름도</a:t>
            </a:r>
            <a:endParaRPr lang="en-US" altLang="ko-KR" sz="2400" b="1" dirty="0">
              <a:solidFill>
                <a:srgbClr val="A17EB8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701715" y="1704898"/>
            <a:ext cx="5671040" cy="651761"/>
          </a:xfrm>
          <a:prstGeom prst="roundRect">
            <a:avLst/>
          </a:prstGeom>
          <a:solidFill>
            <a:srgbClr val="E2D2EC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문헌을 통한 명품마을의 정보 조사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01715" y="2687131"/>
            <a:ext cx="5671040" cy="651761"/>
          </a:xfrm>
          <a:prstGeom prst="roundRect">
            <a:avLst/>
          </a:prstGeom>
          <a:solidFill>
            <a:srgbClr val="E2D2EC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명품마을 현황 파악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01715" y="3669364"/>
            <a:ext cx="5671040" cy="651761"/>
          </a:xfrm>
          <a:prstGeom prst="roundRect">
            <a:avLst/>
          </a:prstGeom>
          <a:solidFill>
            <a:srgbClr val="E2D2EC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자료 수집 </a:t>
            </a:r>
            <a:r>
              <a:rPr lang="en-US" altLang="ko-KR" sz="2400" b="1" dirty="0">
                <a:solidFill>
                  <a:schemeClr val="bg1"/>
                </a:solidFill>
              </a:rPr>
              <a:t>&amp; Database </a:t>
            </a:r>
            <a:r>
              <a:rPr lang="ko-KR" altLang="en-US" sz="2400" b="1" dirty="0">
                <a:solidFill>
                  <a:schemeClr val="bg1"/>
                </a:solidFill>
              </a:rPr>
              <a:t>구축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01715" y="4651597"/>
            <a:ext cx="5671040" cy="651761"/>
          </a:xfrm>
          <a:prstGeom prst="roundRect">
            <a:avLst/>
          </a:prstGeom>
          <a:solidFill>
            <a:srgbClr val="E2D2EC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Data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분석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01715" y="5633833"/>
            <a:ext cx="5671040" cy="651761"/>
          </a:xfrm>
          <a:prstGeom prst="roundRect">
            <a:avLst/>
          </a:prstGeom>
          <a:solidFill>
            <a:srgbClr val="E2D2EC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분석 결과 및 결론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9" idx="2"/>
            <a:endCxn id="10" idx="0"/>
          </p:cNvCxnSpPr>
          <p:nvPr/>
        </p:nvCxnSpPr>
        <p:spPr>
          <a:xfrm>
            <a:off x="6537235" y="2356659"/>
            <a:ext cx="0" cy="330472"/>
          </a:xfrm>
          <a:prstGeom prst="straightConnector1">
            <a:avLst/>
          </a:prstGeom>
          <a:ln w="44450">
            <a:solidFill>
              <a:srgbClr val="A17E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537235" y="3338892"/>
            <a:ext cx="0" cy="330472"/>
          </a:xfrm>
          <a:prstGeom prst="straightConnector1">
            <a:avLst/>
          </a:prstGeom>
          <a:ln w="44450">
            <a:solidFill>
              <a:srgbClr val="A17E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537235" y="4321125"/>
            <a:ext cx="0" cy="330472"/>
          </a:xfrm>
          <a:prstGeom prst="straightConnector1">
            <a:avLst/>
          </a:prstGeom>
          <a:ln w="44450">
            <a:solidFill>
              <a:srgbClr val="A17E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537235" y="5303358"/>
            <a:ext cx="0" cy="330472"/>
          </a:xfrm>
          <a:prstGeom prst="straightConnector1">
            <a:avLst/>
          </a:prstGeom>
          <a:ln w="44450">
            <a:solidFill>
              <a:srgbClr val="A17E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6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02786" y="205046"/>
            <a:ext cx="19864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5</a:t>
            </a:r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결과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1" y="1886988"/>
            <a:ext cx="6307359" cy="4480948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04247" y="1348379"/>
            <a:ext cx="38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A17EB8"/>
                </a:solidFill>
              </a:rPr>
              <a:t>자연환경 분석</a:t>
            </a:r>
            <a:r>
              <a:rPr lang="en-US" altLang="ko-KR" b="1" dirty="0">
                <a:solidFill>
                  <a:srgbClr val="A17EB8"/>
                </a:solidFill>
              </a:rPr>
              <a:t> </a:t>
            </a:r>
            <a:r>
              <a:rPr lang="en-US" altLang="ko-KR" b="1" dirty="0" smtClean="0">
                <a:solidFill>
                  <a:srgbClr val="A17EB8"/>
                </a:solidFill>
              </a:rPr>
              <a:t>- </a:t>
            </a:r>
            <a:r>
              <a:rPr lang="ko-KR" altLang="en-US" b="1" dirty="0" smtClean="0">
                <a:solidFill>
                  <a:srgbClr val="A17EB8"/>
                </a:solidFill>
              </a:rPr>
              <a:t>생태자연도</a:t>
            </a:r>
            <a:endParaRPr lang="en-US" altLang="ko-KR" b="1" dirty="0" smtClean="0">
              <a:solidFill>
                <a:srgbClr val="A17EB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8365" y="1886988"/>
            <a:ext cx="3488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17EB8"/>
                </a:solidFill>
              </a:rPr>
              <a:t>생태자연도 분석을 통해 국립공원 지역에는 주로 굴참나무</a:t>
            </a:r>
            <a:r>
              <a:rPr lang="en-US" altLang="ko-KR" dirty="0" smtClean="0">
                <a:solidFill>
                  <a:srgbClr val="A17EB8"/>
                </a:solidFill>
              </a:rPr>
              <a:t>, </a:t>
            </a:r>
            <a:r>
              <a:rPr lang="ko-KR" altLang="en-US" dirty="0" smtClean="0">
                <a:solidFill>
                  <a:srgbClr val="A17EB8"/>
                </a:solidFill>
              </a:rPr>
              <a:t>분비나무</a:t>
            </a:r>
            <a:r>
              <a:rPr lang="en-US" altLang="ko-KR" dirty="0" smtClean="0">
                <a:solidFill>
                  <a:srgbClr val="A17EB8"/>
                </a:solidFill>
              </a:rPr>
              <a:t>, </a:t>
            </a:r>
            <a:r>
              <a:rPr lang="ko-KR" altLang="en-US" dirty="0" err="1" smtClean="0">
                <a:solidFill>
                  <a:srgbClr val="A17EB8"/>
                </a:solidFill>
              </a:rPr>
              <a:t>신갈나무</a:t>
            </a:r>
            <a:r>
              <a:rPr lang="en-US" altLang="ko-KR" dirty="0" smtClean="0">
                <a:solidFill>
                  <a:srgbClr val="A17EB8"/>
                </a:solidFill>
              </a:rPr>
              <a:t>, </a:t>
            </a:r>
            <a:r>
              <a:rPr lang="ko-KR" altLang="en-US" dirty="0" err="1" smtClean="0">
                <a:solidFill>
                  <a:srgbClr val="A17EB8"/>
                </a:solidFill>
              </a:rPr>
              <a:t>개박달나무</a:t>
            </a:r>
            <a:r>
              <a:rPr lang="en-US" altLang="ko-KR" dirty="0" smtClean="0">
                <a:solidFill>
                  <a:srgbClr val="A17EB8"/>
                </a:solidFill>
              </a:rPr>
              <a:t>, </a:t>
            </a:r>
            <a:r>
              <a:rPr lang="ko-KR" altLang="en-US" dirty="0" smtClean="0">
                <a:solidFill>
                  <a:srgbClr val="A17EB8"/>
                </a:solidFill>
              </a:rPr>
              <a:t>주목</a:t>
            </a:r>
            <a:r>
              <a:rPr lang="en-US" altLang="ko-KR" dirty="0" smtClean="0">
                <a:solidFill>
                  <a:srgbClr val="A17EB8"/>
                </a:solidFill>
              </a:rPr>
              <a:t> </a:t>
            </a:r>
            <a:r>
              <a:rPr lang="ko-KR" altLang="en-US" dirty="0" smtClean="0">
                <a:solidFill>
                  <a:srgbClr val="A17EB8"/>
                </a:solidFill>
              </a:rPr>
              <a:t>이 분포하는 것을 알 수 있었고 그 외 지역에는 소나무와 </a:t>
            </a:r>
            <a:r>
              <a:rPr lang="ko-KR" altLang="en-US" dirty="0" err="1" smtClean="0">
                <a:solidFill>
                  <a:srgbClr val="A17EB8"/>
                </a:solidFill>
              </a:rPr>
              <a:t>신갈나무</a:t>
            </a:r>
            <a:r>
              <a:rPr lang="en-US" altLang="ko-KR" dirty="0" smtClean="0">
                <a:solidFill>
                  <a:srgbClr val="A17EB8"/>
                </a:solidFill>
              </a:rPr>
              <a:t>, </a:t>
            </a:r>
            <a:r>
              <a:rPr lang="ko-KR" altLang="en-US" dirty="0" smtClean="0">
                <a:solidFill>
                  <a:srgbClr val="A17EB8"/>
                </a:solidFill>
              </a:rPr>
              <a:t>밤나무</a:t>
            </a:r>
            <a:r>
              <a:rPr lang="en-US" altLang="ko-KR" dirty="0" smtClean="0">
                <a:solidFill>
                  <a:srgbClr val="A17EB8"/>
                </a:solidFill>
              </a:rPr>
              <a:t>, </a:t>
            </a:r>
            <a:r>
              <a:rPr lang="ko-KR" altLang="en-US" dirty="0" err="1" smtClean="0">
                <a:solidFill>
                  <a:srgbClr val="A17EB8"/>
                </a:solidFill>
              </a:rPr>
              <a:t>아까시나무</a:t>
            </a:r>
            <a:r>
              <a:rPr lang="en-US" altLang="ko-KR" dirty="0">
                <a:solidFill>
                  <a:srgbClr val="A17EB8"/>
                </a:solidFill>
              </a:rPr>
              <a:t> </a:t>
            </a:r>
            <a:r>
              <a:rPr lang="ko-KR" altLang="en-US" dirty="0" smtClean="0">
                <a:solidFill>
                  <a:srgbClr val="A17EB8"/>
                </a:solidFill>
              </a:rPr>
              <a:t>등이 주로 분포하고 있음을 알 수 있었습니다</a:t>
            </a:r>
            <a:r>
              <a:rPr lang="en-US" altLang="ko-KR" dirty="0" smtClean="0">
                <a:solidFill>
                  <a:srgbClr val="A17EB8"/>
                </a:solidFill>
              </a:rPr>
              <a:t>. </a:t>
            </a:r>
            <a:r>
              <a:rPr lang="ko-KR" altLang="en-US" dirty="0" smtClean="0">
                <a:solidFill>
                  <a:srgbClr val="A17EB8"/>
                </a:solidFill>
              </a:rPr>
              <a:t> </a:t>
            </a:r>
            <a:endParaRPr lang="ko-KR" altLang="en-US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38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02786" y="205046"/>
            <a:ext cx="19864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5</a:t>
            </a:r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결과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9" y="1886988"/>
            <a:ext cx="6318703" cy="4480948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04247" y="1348379"/>
            <a:ext cx="38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A17EB8"/>
                </a:solidFill>
              </a:rPr>
              <a:t>자연환경 분석</a:t>
            </a:r>
            <a:r>
              <a:rPr lang="en-US" altLang="ko-KR" b="1" dirty="0">
                <a:solidFill>
                  <a:srgbClr val="A17EB8"/>
                </a:solidFill>
              </a:rPr>
              <a:t> </a:t>
            </a:r>
            <a:r>
              <a:rPr lang="en-US" altLang="ko-KR" b="1" dirty="0" smtClean="0">
                <a:solidFill>
                  <a:srgbClr val="A17EB8"/>
                </a:solidFill>
              </a:rPr>
              <a:t>- </a:t>
            </a:r>
            <a:r>
              <a:rPr lang="ko-KR" altLang="en-US" b="1" dirty="0" smtClean="0">
                <a:solidFill>
                  <a:srgbClr val="A17EB8"/>
                </a:solidFill>
              </a:rPr>
              <a:t>토지피복도</a:t>
            </a:r>
            <a:endParaRPr lang="en-US" altLang="ko-KR" b="1" dirty="0" smtClean="0">
              <a:solidFill>
                <a:srgbClr val="A17EB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8365" y="1886988"/>
            <a:ext cx="3488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17EB8"/>
                </a:solidFill>
              </a:rPr>
              <a:t>토지피복도의 속성 테이블을 통해 </a:t>
            </a:r>
            <a:r>
              <a:rPr lang="en-US" altLang="ko-KR" dirty="0" smtClean="0">
                <a:solidFill>
                  <a:srgbClr val="A17EB8"/>
                </a:solidFill>
              </a:rPr>
              <a:t>3</a:t>
            </a:r>
            <a:r>
              <a:rPr lang="ko-KR" altLang="en-US" dirty="0" smtClean="0">
                <a:solidFill>
                  <a:srgbClr val="A17EB8"/>
                </a:solidFill>
              </a:rPr>
              <a:t>으로 시작하는 산지가 가장 많음을 알 수 있었고 간간히 초지와 나지가 있는 지역들임을 알 수 있었습니다</a:t>
            </a:r>
            <a:r>
              <a:rPr lang="en-US" altLang="ko-KR" dirty="0" smtClean="0">
                <a:solidFill>
                  <a:srgbClr val="A17EB8"/>
                </a:solidFill>
              </a:rPr>
              <a:t>.</a:t>
            </a:r>
            <a:r>
              <a:rPr lang="ko-KR" altLang="en-US" dirty="0" smtClean="0">
                <a:solidFill>
                  <a:srgbClr val="A17EB8"/>
                </a:solidFill>
              </a:rPr>
              <a:t> </a:t>
            </a:r>
            <a:endParaRPr lang="ko-KR" altLang="en-US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02786" y="205046"/>
            <a:ext cx="19864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5</a:t>
            </a:r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결과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79" y="1886988"/>
            <a:ext cx="6313284" cy="4480948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04247" y="1348379"/>
            <a:ext cx="38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A17EB8"/>
                </a:solidFill>
              </a:rPr>
              <a:t>자연환경 분석</a:t>
            </a:r>
            <a:r>
              <a:rPr lang="en-US" altLang="ko-KR" b="1" dirty="0">
                <a:solidFill>
                  <a:srgbClr val="A17EB8"/>
                </a:solidFill>
              </a:rPr>
              <a:t> </a:t>
            </a:r>
            <a:r>
              <a:rPr lang="en-US" altLang="ko-KR" b="1" dirty="0" smtClean="0">
                <a:solidFill>
                  <a:srgbClr val="A17EB8"/>
                </a:solidFill>
              </a:rPr>
              <a:t>– </a:t>
            </a:r>
            <a:r>
              <a:rPr lang="ko-KR" altLang="en-US" b="1" dirty="0" err="1" smtClean="0">
                <a:solidFill>
                  <a:srgbClr val="A17EB8"/>
                </a:solidFill>
              </a:rPr>
              <a:t>환경성</a:t>
            </a:r>
            <a:r>
              <a:rPr lang="ko-KR" altLang="en-US" b="1" dirty="0" smtClean="0">
                <a:solidFill>
                  <a:srgbClr val="A17EB8"/>
                </a:solidFill>
              </a:rPr>
              <a:t> 평가지도</a:t>
            </a:r>
            <a:endParaRPr lang="en-US" altLang="ko-KR" b="1" dirty="0" smtClean="0">
              <a:solidFill>
                <a:srgbClr val="A17EB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8365" y="1886988"/>
            <a:ext cx="34889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A17EB8"/>
                </a:solidFill>
              </a:rPr>
              <a:t>환경성</a:t>
            </a:r>
            <a:r>
              <a:rPr lang="ko-KR" altLang="en-US" dirty="0" smtClean="0">
                <a:solidFill>
                  <a:srgbClr val="A17EB8"/>
                </a:solidFill>
              </a:rPr>
              <a:t> 평가 지도를 통해 국립공원에 속해있는 부분은 등급이 대부분 </a:t>
            </a:r>
            <a:r>
              <a:rPr lang="en-US" altLang="ko-KR" dirty="0" smtClean="0">
                <a:solidFill>
                  <a:srgbClr val="A17EB8"/>
                </a:solidFill>
              </a:rPr>
              <a:t>1</a:t>
            </a:r>
            <a:r>
              <a:rPr lang="ko-KR" altLang="en-US" dirty="0" smtClean="0">
                <a:solidFill>
                  <a:srgbClr val="A17EB8"/>
                </a:solidFill>
              </a:rPr>
              <a:t>등급으로 되어있다는 사실을 알 수 있었고 대부분의 </a:t>
            </a:r>
            <a:r>
              <a:rPr lang="en-US" altLang="ko-KR" dirty="0" smtClean="0">
                <a:solidFill>
                  <a:srgbClr val="A17EB8"/>
                </a:solidFill>
              </a:rPr>
              <a:t>5</a:t>
            </a:r>
            <a:r>
              <a:rPr lang="ko-KR" altLang="en-US" dirty="0" smtClean="0">
                <a:solidFill>
                  <a:srgbClr val="A17EB8"/>
                </a:solidFill>
              </a:rPr>
              <a:t>등급 지역은 사람들의 주거 시설이 위치하고 있음을 알 수 있었습니다</a:t>
            </a:r>
            <a:r>
              <a:rPr lang="en-US" altLang="ko-KR" dirty="0" smtClean="0">
                <a:solidFill>
                  <a:srgbClr val="A17EB8"/>
                </a:solidFill>
              </a:rPr>
              <a:t>.</a:t>
            </a:r>
            <a:r>
              <a:rPr lang="ko-KR" altLang="en-US" dirty="0" smtClean="0">
                <a:solidFill>
                  <a:srgbClr val="A17EB8"/>
                </a:solidFill>
              </a:rPr>
              <a:t> </a:t>
            </a:r>
            <a:endParaRPr lang="ko-KR" altLang="en-US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68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02786" y="205046"/>
            <a:ext cx="19864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5</a:t>
            </a:r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결과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7" y="1893716"/>
            <a:ext cx="6325148" cy="4467492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04247" y="1348379"/>
            <a:ext cx="38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A17EB8"/>
                </a:solidFill>
              </a:rPr>
              <a:t>인문환경 분석</a:t>
            </a:r>
            <a:r>
              <a:rPr lang="en-US" altLang="ko-KR" b="1" dirty="0">
                <a:solidFill>
                  <a:srgbClr val="A17EB8"/>
                </a:solidFill>
              </a:rPr>
              <a:t> </a:t>
            </a:r>
            <a:r>
              <a:rPr lang="en-US" altLang="ko-KR" b="1" dirty="0" smtClean="0">
                <a:solidFill>
                  <a:srgbClr val="A17EB8"/>
                </a:solidFill>
              </a:rPr>
              <a:t>- </a:t>
            </a:r>
            <a:r>
              <a:rPr lang="ko-KR" altLang="en-US" b="1" dirty="0" smtClean="0">
                <a:solidFill>
                  <a:srgbClr val="A17EB8"/>
                </a:solidFill>
              </a:rPr>
              <a:t>명품마을</a:t>
            </a:r>
            <a:endParaRPr lang="en-US" altLang="ko-KR" b="1" dirty="0" smtClean="0">
              <a:solidFill>
                <a:srgbClr val="A17EB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48365" y="1886988"/>
            <a:ext cx="34889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17EB8"/>
                </a:solidFill>
              </a:rPr>
              <a:t>소백산 국립공원 안에서 명품마을의 위치를 알 수 있었고 산맥의 주변에 있는 아주 작은 마을 들임을 알 수 있었으며 왼쪽의 붉은 색이 죽령</a:t>
            </a:r>
            <a:r>
              <a:rPr lang="en-US" altLang="ko-KR" dirty="0" smtClean="0">
                <a:solidFill>
                  <a:srgbClr val="A17EB8"/>
                </a:solidFill>
              </a:rPr>
              <a:t>, </a:t>
            </a:r>
            <a:r>
              <a:rPr lang="ko-KR" altLang="en-US" dirty="0" smtClean="0">
                <a:solidFill>
                  <a:srgbClr val="A17EB8"/>
                </a:solidFill>
              </a:rPr>
              <a:t>오른쪽의 붉은 색이 </a:t>
            </a:r>
            <a:r>
              <a:rPr lang="ko-KR" altLang="en-US" dirty="0" err="1" smtClean="0">
                <a:solidFill>
                  <a:srgbClr val="A17EB8"/>
                </a:solidFill>
              </a:rPr>
              <a:t>달밭골을</a:t>
            </a:r>
            <a:r>
              <a:rPr lang="ko-KR" altLang="en-US" dirty="0" smtClean="0">
                <a:solidFill>
                  <a:srgbClr val="A17EB8"/>
                </a:solidFill>
              </a:rPr>
              <a:t> 나타내고 있습니다</a:t>
            </a:r>
            <a:r>
              <a:rPr lang="en-US" altLang="ko-KR" dirty="0" smtClean="0">
                <a:solidFill>
                  <a:srgbClr val="A17EB8"/>
                </a:solidFill>
              </a:rPr>
              <a:t>.</a:t>
            </a:r>
            <a:endParaRPr lang="ko-KR" altLang="en-US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1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02786" y="205046"/>
            <a:ext cx="19864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5</a:t>
            </a:r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결과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37" y="1893716"/>
            <a:ext cx="6290167" cy="4467492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04247" y="1348379"/>
            <a:ext cx="38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A17EB8"/>
                </a:solidFill>
              </a:rPr>
              <a:t>인문환경 분석</a:t>
            </a:r>
            <a:r>
              <a:rPr lang="en-US" altLang="ko-KR" b="1" dirty="0">
                <a:solidFill>
                  <a:srgbClr val="A17EB8"/>
                </a:solidFill>
              </a:rPr>
              <a:t> </a:t>
            </a:r>
            <a:r>
              <a:rPr lang="en-US" altLang="ko-KR" b="1" dirty="0" smtClean="0">
                <a:solidFill>
                  <a:srgbClr val="A17EB8"/>
                </a:solidFill>
              </a:rPr>
              <a:t>- </a:t>
            </a:r>
            <a:r>
              <a:rPr lang="ko-KR" altLang="en-US" b="1" dirty="0" smtClean="0">
                <a:solidFill>
                  <a:srgbClr val="A17EB8"/>
                </a:solidFill>
              </a:rPr>
              <a:t>인구분포</a:t>
            </a:r>
            <a:endParaRPr lang="en-US" altLang="ko-KR" b="1" dirty="0" smtClean="0">
              <a:solidFill>
                <a:srgbClr val="A17EB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8365" y="1886988"/>
            <a:ext cx="34889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17EB8"/>
                </a:solidFill>
              </a:rPr>
              <a:t>단양군과 영주시의 인구분포도와 명품마을이 있는 곳 주변의 인구분포도를 비교해 본 결과 확실히 산에 있는 명품마을의 인구수가 적었고 속성 테이블 분석에서 보았듯이 총 인구수에 비해 </a:t>
            </a:r>
            <a:r>
              <a:rPr lang="en-US" altLang="ko-KR" dirty="0" smtClean="0">
                <a:solidFill>
                  <a:srgbClr val="A17EB8"/>
                </a:solidFill>
              </a:rPr>
              <a:t>60</a:t>
            </a:r>
            <a:r>
              <a:rPr lang="ko-KR" altLang="en-US" dirty="0" smtClean="0">
                <a:solidFill>
                  <a:srgbClr val="A17EB8"/>
                </a:solidFill>
              </a:rPr>
              <a:t>대 고령층의 인구의 비율이 상당히 높게 차지하고 있음을 알 수 있었습니다</a:t>
            </a:r>
            <a:r>
              <a:rPr lang="en-US" altLang="ko-KR" dirty="0" smtClean="0">
                <a:solidFill>
                  <a:srgbClr val="A17EB8"/>
                </a:solidFill>
              </a:rPr>
              <a:t>.</a:t>
            </a:r>
            <a:endParaRPr lang="ko-KR" altLang="en-US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02786" y="205046"/>
            <a:ext cx="19864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5</a:t>
            </a:r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결과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68" y="1893716"/>
            <a:ext cx="6307506" cy="4467492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04247" y="1348379"/>
            <a:ext cx="38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A17EB8"/>
                </a:solidFill>
              </a:rPr>
              <a:t>인문환경 분석</a:t>
            </a:r>
            <a:r>
              <a:rPr lang="en-US" altLang="ko-KR" b="1" dirty="0">
                <a:solidFill>
                  <a:srgbClr val="A17EB8"/>
                </a:solidFill>
              </a:rPr>
              <a:t> </a:t>
            </a:r>
            <a:r>
              <a:rPr lang="en-US" altLang="ko-KR" b="1" dirty="0" smtClean="0">
                <a:solidFill>
                  <a:srgbClr val="A17EB8"/>
                </a:solidFill>
              </a:rPr>
              <a:t>- </a:t>
            </a:r>
            <a:r>
              <a:rPr lang="ko-KR" altLang="en-US" b="1" dirty="0" err="1" smtClean="0">
                <a:solidFill>
                  <a:srgbClr val="A17EB8"/>
                </a:solidFill>
              </a:rPr>
              <a:t>집분포</a:t>
            </a:r>
            <a:endParaRPr lang="en-US" altLang="ko-KR" b="1" dirty="0" smtClean="0">
              <a:solidFill>
                <a:srgbClr val="A17EB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8365" y="1886988"/>
            <a:ext cx="3488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17EB8"/>
                </a:solidFill>
              </a:rPr>
              <a:t>건물 정보에서 얻은 자료의 속성테이블에서 수치지형도 상의 지형에 존재하는 건물은 총 </a:t>
            </a:r>
            <a:r>
              <a:rPr lang="en-US" altLang="ko-KR" dirty="0" smtClean="0">
                <a:solidFill>
                  <a:srgbClr val="A17EB8"/>
                </a:solidFill>
              </a:rPr>
              <a:t>33</a:t>
            </a:r>
            <a:r>
              <a:rPr lang="ko-KR" altLang="en-US" dirty="0" smtClean="0">
                <a:solidFill>
                  <a:srgbClr val="A17EB8"/>
                </a:solidFill>
              </a:rPr>
              <a:t>개임을 알 수 있었고 대부분은 주택과 창고</a:t>
            </a:r>
            <a:r>
              <a:rPr lang="en-US" altLang="ko-KR" dirty="0" smtClean="0">
                <a:solidFill>
                  <a:srgbClr val="A17EB8"/>
                </a:solidFill>
              </a:rPr>
              <a:t>, </a:t>
            </a:r>
            <a:r>
              <a:rPr lang="ko-KR" altLang="en-US" dirty="0" smtClean="0">
                <a:solidFill>
                  <a:srgbClr val="A17EB8"/>
                </a:solidFill>
              </a:rPr>
              <a:t>종교시설로 이루어져 있었습니다</a:t>
            </a:r>
            <a:r>
              <a:rPr lang="en-US" altLang="ko-KR" dirty="0" smtClean="0">
                <a:solidFill>
                  <a:srgbClr val="A17EB8"/>
                </a:solidFill>
              </a:rPr>
              <a:t>.</a:t>
            </a:r>
            <a:endParaRPr lang="ko-KR" altLang="en-US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3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02786" y="205046"/>
            <a:ext cx="19864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5</a:t>
            </a:r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결과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88" y="1893716"/>
            <a:ext cx="6319866" cy="4467492"/>
          </a:xfrm>
          <a:prstGeom prst="rect">
            <a:avLst/>
          </a:prstGeom>
          <a:ln w="50800">
            <a:solidFill>
              <a:srgbClr val="B4A0CE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04247" y="1348379"/>
            <a:ext cx="38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A17EB8"/>
                </a:solidFill>
              </a:rPr>
              <a:t>인문환경 분석</a:t>
            </a:r>
            <a:r>
              <a:rPr lang="en-US" altLang="ko-KR" b="1" dirty="0">
                <a:solidFill>
                  <a:srgbClr val="A17EB8"/>
                </a:solidFill>
              </a:rPr>
              <a:t> </a:t>
            </a:r>
            <a:r>
              <a:rPr lang="en-US" altLang="ko-KR" b="1" dirty="0" smtClean="0">
                <a:solidFill>
                  <a:srgbClr val="A17EB8"/>
                </a:solidFill>
              </a:rPr>
              <a:t>– </a:t>
            </a:r>
            <a:r>
              <a:rPr lang="ko-KR" altLang="en-US" b="1" dirty="0" smtClean="0">
                <a:solidFill>
                  <a:srgbClr val="A17EB8"/>
                </a:solidFill>
              </a:rPr>
              <a:t>주변 관광지</a:t>
            </a:r>
            <a:endParaRPr lang="en-US" altLang="ko-KR" b="1" dirty="0" smtClean="0">
              <a:solidFill>
                <a:srgbClr val="A17EB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8365" y="1886988"/>
            <a:ext cx="34889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A17EB8"/>
                </a:solidFill>
              </a:rPr>
              <a:t>명품마을 주변 관광지로는 온달관광지</a:t>
            </a:r>
            <a:r>
              <a:rPr lang="en-US" altLang="ko-KR" dirty="0" smtClean="0">
                <a:solidFill>
                  <a:srgbClr val="A17EB8"/>
                </a:solidFill>
              </a:rPr>
              <a:t>, </a:t>
            </a:r>
            <a:r>
              <a:rPr lang="ko-KR" altLang="en-US" dirty="0" err="1" smtClean="0">
                <a:solidFill>
                  <a:srgbClr val="A17EB8"/>
                </a:solidFill>
              </a:rPr>
              <a:t>천동관광지</a:t>
            </a:r>
            <a:r>
              <a:rPr lang="en-US" altLang="ko-KR" dirty="0" smtClean="0">
                <a:solidFill>
                  <a:srgbClr val="A17EB8"/>
                </a:solidFill>
              </a:rPr>
              <a:t>, </a:t>
            </a:r>
            <a:r>
              <a:rPr lang="ko-KR" altLang="en-US" dirty="0" err="1" smtClean="0">
                <a:solidFill>
                  <a:srgbClr val="A17EB8"/>
                </a:solidFill>
              </a:rPr>
              <a:t>다리안관광지가</a:t>
            </a:r>
            <a:r>
              <a:rPr lang="ko-KR" altLang="en-US" dirty="0">
                <a:solidFill>
                  <a:srgbClr val="A17EB8"/>
                </a:solidFill>
              </a:rPr>
              <a:t> 있었으며 </a:t>
            </a:r>
            <a:r>
              <a:rPr lang="ko-KR" altLang="en-US" dirty="0" smtClean="0">
                <a:solidFill>
                  <a:srgbClr val="A17EB8"/>
                </a:solidFill>
              </a:rPr>
              <a:t>각각의 지역에는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r>
              <a:rPr lang="ko-KR" altLang="en-US" dirty="0" smtClean="0">
                <a:solidFill>
                  <a:srgbClr val="A17EB8"/>
                </a:solidFill>
              </a:rPr>
              <a:t>온달 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A17EB8"/>
                </a:solidFill>
              </a:rPr>
              <a:t>드라마세트장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A17EB8"/>
                </a:solidFill>
              </a:rPr>
              <a:t>온달동굴 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A17EB8"/>
                </a:solidFill>
              </a:rPr>
              <a:t>온달전시관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r>
              <a:rPr lang="ko-KR" altLang="en-US" dirty="0" err="1" smtClean="0">
                <a:solidFill>
                  <a:srgbClr val="A17EB8"/>
                </a:solidFill>
              </a:rPr>
              <a:t>천동</a:t>
            </a:r>
            <a:r>
              <a:rPr lang="ko-KR" altLang="en-US" dirty="0" smtClean="0">
                <a:solidFill>
                  <a:srgbClr val="A17EB8"/>
                </a:solidFill>
              </a:rPr>
              <a:t> 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A17EB8"/>
                </a:solidFill>
              </a:rPr>
              <a:t>물놀이장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A17EB8"/>
                </a:solidFill>
              </a:rPr>
              <a:t>천동동굴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r>
              <a:rPr lang="ko-KR" altLang="en-US" dirty="0" err="1" smtClean="0">
                <a:solidFill>
                  <a:srgbClr val="A17EB8"/>
                </a:solidFill>
              </a:rPr>
              <a:t>다리안</a:t>
            </a:r>
            <a:r>
              <a:rPr lang="ko-KR" altLang="en-US" dirty="0" smtClean="0">
                <a:solidFill>
                  <a:srgbClr val="A17EB8"/>
                </a:solidFill>
              </a:rPr>
              <a:t> 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A17EB8"/>
                </a:solidFill>
              </a:rPr>
              <a:t>원두막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A17EB8"/>
                </a:solidFill>
              </a:rPr>
              <a:t>야영장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A17EB8"/>
                </a:solidFill>
              </a:rPr>
              <a:t>돔하우스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A17EB8"/>
                </a:solidFill>
              </a:rPr>
              <a:t>캠핑장</a:t>
            </a:r>
            <a:endParaRPr lang="en-US" altLang="ko-KR" dirty="0" smtClean="0">
              <a:solidFill>
                <a:srgbClr val="A17EB8"/>
              </a:solidFill>
            </a:endParaRPr>
          </a:p>
          <a:p>
            <a:r>
              <a:rPr lang="ko-KR" altLang="en-US" dirty="0" smtClean="0">
                <a:solidFill>
                  <a:srgbClr val="A17EB8"/>
                </a:solidFill>
              </a:rPr>
              <a:t>등과 같은 관광요소들이 있었습니다</a:t>
            </a:r>
            <a:r>
              <a:rPr lang="en-US" altLang="ko-KR" dirty="0" smtClean="0">
                <a:solidFill>
                  <a:srgbClr val="A17EB8"/>
                </a:solidFill>
              </a:rPr>
              <a:t>.</a:t>
            </a:r>
            <a:endParaRPr lang="ko-KR" altLang="en-US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33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02786" y="205046"/>
            <a:ext cx="19864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5</a:t>
            </a:r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결과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A17EB8"/>
                </a:solidFill>
              </a:rPr>
              <a:t>이미 알고 있던 것처럼 국립공원 주변에 위치하고 있어 자연경관이나 생태계가 잘 보존되어 있었고 상당히 높은 고도에 위치하여 맑고 깨끗한 공기와 좋은 자연의 생산물들을 얻을 수 있는 곳이었습니다</a:t>
            </a:r>
            <a:r>
              <a:rPr lang="en-US" altLang="ko-KR" sz="2000" dirty="0" smtClean="0">
                <a:solidFill>
                  <a:srgbClr val="A17EB8"/>
                </a:solidFill>
              </a:rPr>
              <a:t>. </a:t>
            </a:r>
            <a:r>
              <a:rPr lang="ko-KR" altLang="en-US" sz="2000" dirty="0" smtClean="0">
                <a:solidFill>
                  <a:srgbClr val="A17EB8"/>
                </a:solidFill>
              </a:rPr>
              <a:t>덕분에 좋은 특산물들을 생산해 낼 </a:t>
            </a:r>
            <a:r>
              <a:rPr lang="ko-KR" altLang="en-US" sz="2000" dirty="0" smtClean="0">
                <a:solidFill>
                  <a:srgbClr val="A17EB8"/>
                </a:solidFill>
              </a:rPr>
              <a:t>수 있었지만 대부분이 산지라 부족한 농경지와 고령화로 인한 일손부족</a:t>
            </a:r>
            <a:r>
              <a:rPr lang="en-US" altLang="ko-KR" sz="2000" dirty="0" smtClean="0">
                <a:solidFill>
                  <a:srgbClr val="A17EB8"/>
                </a:solidFill>
              </a:rPr>
              <a:t>, 1</a:t>
            </a:r>
            <a:r>
              <a:rPr lang="ko-KR" altLang="en-US" sz="2000" dirty="0" smtClean="0">
                <a:solidFill>
                  <a:srgbClr val="A17EB8"/>
                </a:solidFill>
              </a:rPr>
              <a:t>등급 지형들이라 개발까지 제한되어 주민들이 생활하기에 다소 힘겨움이 있을 것으로 예상되어 집니다</a:t>
            </a:r>
            <a:r>
              <a:rPr lang="en-US" altLang="ko-KR" sz="2000" dirty="0" smtClean="0">
                <a:solidFill>
                  <a:srgbClr val="A17EB8"/>
                </a:solidFill>
              </a:rPr>
              <a:t>. </a:t>
            </a:r>
            <a:r>
              <a:rPr lang="ko-KR" altLang="en-US" sz="2000" dirty="0" smtClean="0">
                <a:solidFill>
                  <a:srgbClr val="A17EB8"/>
                </a:solidFill>
              </a:rPr>
              <a:t>따라서 앞으로 명품마을의 활성화를 증진시키기 위해 주변 관광지를 늘리고 프로그램 또한 더욱 흥미를 유발할 수 있는 것으로 추가하는 것이 좋은 방안이 될 것이라 생각하고 이러한 명품마을들을 좀 더 많이 만들어 서로 상호작용하고 개선하여 지역 주민들이 좀 더 생활을 영위하는데 부족함이 없기를 바랍니다</a:t>
            </a:r>
            <a:r>
              <a:rPr lang="en-US" altLang="ko-KR" sz="2000" dirty="0" smtClean="0">
                <a:solidFill>
                  <a:srgbClr val="A17EB8"/>
                </a:solidFill>
              </a:rPr>
              <a:t>.</a:t>
            </a:r>
            <a:endParaRPr lang="ko-KR" altLang="en-US" sz="1100" dirty="0">
              <a:solidFill>
                <a:srgbClr val="A17EB8"/>
              </a:solidFill>
            </a:endParaRPr>
          </a:p>
        </p:txBody>
      </p:sp>
      <p:sp>
        <p:nvSpPr>
          <p:cNvPr id="10" name="대각선 줄무늬 9"/>
          <p:cNvSpPr/>
          <p:nvPr/>
        </p:nvSpPr>
        <p:spPr>
          <a:xfrm>
            <a:off x="422254" y="1128376"/>
            <a:ext cx="834663" cy="834663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56917" y="1128376"/>
            <a:ext cx="971378" cy="771445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smtClean="0">
                <a:solidFill>
                  <a:srgbClr val="A17EB8"/>
                </a:solidFill>
              </a:rPr>
              <a:t>결론</a:t>
            </a:r>
            <a:endParaRPr lang="en-US" altLang="ko-KR" sz="2400" b="1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66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38529" y="205046"/>
            <a:ext cx="31149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  <a:ea typeface="+mj-ea"/>
              </a:rPr>
              <a:t>6.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  <a:ea typeface="+mj-ea"/>
              </a:rPr>
              <a:t>참고자료</a:t>
            </a:r>
            <a:endParaRPr lang="en-US" altLang="ko-KR" sz="4400" b="1" kern="0" dirty="0" smtClean="0">
              <a:ln w="3175">
                <a:noFill/>
              </a:ln>
              <a:solidFill>
                <a:srgbClr val="A17EB8"/>
              </a:solidFill>
              <a:latin typeface="+mj-ea"/>
              <a:ea typeface="+mj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hlinkClick r:id="rId2"/>
            </a:endParaRPr>
          </a:p>
          <a:p>
            <a:endParaRPr lang="en-US" altLang="ko-KR" sz="2000" dirty="0">
              <a:hlinkClick r:id="rId2"/>
            </a:endParaRPr>
          </a:p>
          <a:p>
            <a:r>
              <a:rPr lang="en-US" altLang="ko-KR" sz="2000" dirty="0" smtClean="0">
                <a:hlinkClick r:id="rId2"/>
              </a:rPr>
              <a:t>http</a:t>
            </a:r>
            <a:r>
              <a:rPr lang="en-US" altLang="ko-KR" sz="2000" dirty="0">
                <a:hlinkClick r:id="rId2"/>
              </a:rPr>
              <a:t>://</a:t>
            </a:r>
            <a:r>
              <a:rPr lang="en-US" altLang="ko-KR" sz="2000" dirty="0" smtClean="0">
                <a:hlinkClick r:id="rId2"/>
              </a:rPr>
              <a:t>www.knps.or.kr/portal/main/contents.do?menuNo=7020121</a:t>
            </a:r>
            <a:endParaRPr lang="en-US" altLang="ko-KR" sz="2000" dirty="0"/>
          </a:p>
          <a:p>
            <a:endParaRPr lang="en-US" altLang="ko-KR" sz="2000" dirty="0" smtClean="0">
              <a:hlinkClick r:id="rId3"/>
            </a:endParaRPr>
          </a:p>
          <a:p>
            <a:r>
              <a:rPr lang="en-US" altLang="ko-KR" sz="2000" dirty="0" smtClean="0">
                <a:hlinkClick r:id="rId3"/>
              </a:rPr>
              <a:t>http</a:t>
            </a:r>
            <a:r>
              <a:rPr lang="en-US" altLang="ko-KR" sz="2000" dirty="0">
                <a:hlinkClick r:id="rId3"/>
              </a:rPr>
              <a:t>://www.me.go.kr/home/web/board/read.do?boardMasterId=1&amp;boardId=727760&amp;menuId=286</a:t>
            </a:r>
            <a:endParaRPr lang="en-US" altLang="ko-KR" sz="2000" dirty="0">
              <a:solidFill>
                <a:srgbClr val="A17EB8"/>
              </a:solidFill>
            </a:endParaRPr>
          </a:p>
          <a:p>
            <a:endParaRPr lang="en-US" altLang="ko-KR" sz="2000" dirty="0" smtClean="0">
              <a:solidFill>
                <a:srgbClr val="A17EB8"/>
              </a:solidFill>
            </a:endParaRPr>
          </a:p>
          <a:p>
            <a:r>
              <a:rPr lang="en-US" altLang="ko-KR" sz="2000" dirty="0">
                <a:hlinkClick r:id="rId4"/>
              </a:rPr>
              <a:t>http://</a:t>
            </a:r>
            <a:r>
              <a:rPr lang="en-US" altLang="ko-KR" sz="2000" dirty="0" smtClean="0">
                <a:hlinkClick r:id="rId4"/>
              </a:rPr>
              <a:t>www.me.go.kr/home/web/board/read.do?boardMasterId=1&amp;boardId=820800&amp;menuId=286</a:t>
            </a:r>
            <a:endParaRPr lang="en-US" altLang="ko-KR" sz="2000" dirty="0" smtClean="0"/>
          </a:p>
          <a:p>
            <a:endParaRPr lang="en-US" altLang="ko-KR" sz="2000" dirty="0">
              <a:solidFill>
                <a:srgbClr val="A17EB8"/>
              </a:solidFill>
            </a:endParaRPr>
          </a:p>
          <a:p>
            <a:r>
              <a:rPr lang="ko-KR" altLang="en-US" sz="2000" dirty="0">
                <a:solidFill>
                  <a:srgbClr val="A17EB8"/>
                </a:solidFill>
              </a:rPr>
              <a:t>국립공원 명품마을의 성공요인과 정책 우선순위 결정에 관한 연구 </a:t>
            </a:r>
            <a:r>
              <a:rPr lang="en-US" altLang="ko-KR" sz="2000" dirty="0">
                <a:solidFill>
                  <a:srgbClr val="A17EB8"/>
                </a:solidFill>
              </a:rPr>
              <a:t>– </a:t>
            </a:r>
            <a:r>
              <a:rPr lang="ko-KR" altLang="en-US" sz="2000" dirty="0" smtClean="0">
                <a:solidFill>
                  <a:srgbClr val="A17EB8"/>
                </a:solidFill>
              </a:rPr>
              <a:t>이충기</a:t>
            </a:r>
            <a:r>
              <a:rPr lang="en-US" altLang="ko-KR" sz="2000" dirty="0" smtClean="0">
                <a:solidFill>
                  <a:srgbClr val="A17EB8"/>
                </a:solidFill>
              </a:rPr>
              <a:t>, </a:t>
            </a:r>
            <a:r>
              <a:rPr lang="ko-KR" altLang="en-US" sz="2000" dirty="0" smtClean="0">
                <a:solidFill>
                  <a:srgbClr val="A17EB8"/>
                </a:solidFill>
              </a:rPr>
              <a:t>임성희 </a:t>
            </a:r>
            <a:r>
              <a:rPr lang="en-US" altLang="ko-KR" sz="2000" dirty="0">
                <a:solidFill>
                  <a:srgbClr val="A17EB8"/>
                </a:solidFill>
              </a:rPr>
              <a:t>2017</a:t>
            </a:r>
          </a:p>
          <a:p>
            <a:endParaRPr lang="en-US" altLang="ko-KR" sz="2000" dirty="0" smtClean="0">
              <a:solidFill>
                <a:srgbClr val="A17EB8"/>
              </a:solidFill>
            </a:endParaRPr>
          </a:p>
          <a:p>
            <a:r>
              <a:rPr lang="ko-KR" altLang="en-US" sz="2000" dirty="0" smtClean="0">
                <a:solidFill>
                  <a:srgbClr val="A17EB8"/>
                </a:solidFill>
              </a:rPr>
              <a:t>국립공원 </a:t>
            </a:r>
            <a:r>
              <a:rPr lang="ko-KR" altLang="en-US" sz="2000" dirty="0">
                <a:solidFill>
                  <a:srgbClr val="A17EB8"/>
                </a:solidFill>
              </a:rPr>
              <a:t>명품마을의 경제적 파급효과 분석 </a:t>
            </a:r>
            <a:r>
              <a:rPr lang="en-US" altLang="ko-KR" sz="2000" dirty="0">
                <a:solidFill>
                  <a:srgbClr val="A17EB8"/>
                </a:solidFill>
              </a:rPr>
              <a:t>– </a:t>
            </a:r>
            <a:r>
              <a:rPr lang="ko-KR" altLang="en-US" sz="2000" dirty="0">
                <a:solidFill>
                  <a:srgbClr val="A17EB8"/>
                </a:solidFill>
              </a:rPr>
              <a:t>이충기</a:t>
            </a:r>
            <a:r>
              <a:rPr lang="en-US" altLang="ko-KR" sz="2000" dirty="0">
                <a:solidFill>
                  <a:srgbClr val="A17EB8"/>
                </a:solidFill>
              </a:rPr>
              <a:t>, </a:t>
            </a:r>
            <a:r>
              <a:rPr lang="ko-KR" altLang="en-US" sz="2000" dirty="0">
                <a:solidFill>
                  <a:srgbClr val="A17EB8"/>
                </a:solidFill>
              </a:rPr>
              <a:t>안소현</a:t>
            </a:r>
            <a:r>
              <a:rPr lang="en-US" altLang="ko-KR" sz="2000" dirty="0">
                <a:solidFill>
                  <a:srgbClr val="A17EB8"/>
                </a:solidFill>
              </a:rPr>
              <a:t>, </a:t>
            </a:r>
            <a:r>
              <a:rPr lang="ko-KR" altLang="en-US" sz="2000" dirty="0">
                <a:solidFill>
                  <a:srgbClr val="A17EB8"/>
                </a:solidFill>
              </a:rPr>
              <a:t>심규원 </a:t>
            </a:r>
            <a:r>
              <a:rPr lang="en-US" altLang="ko-KR" sz="2000" dirty="0">
                <a:solidFill>
                  <a:srgbClr val="A17EB8"/>
                </a:solidFill>
              </a:rPr>
              <a:t>,</a:t>
            </a:r>
            <a:r>
              <a:rPr lang="ko-KR" altLang="en-US" sz="2000" dirty="0">
                <a:solidFill>
                  <a:srgbClr val="A17EB8"/>
                </a:solidFill>
              </a:rPr>
              <a:t>임성희 </a:t>
            </a:r>
            <a:r>
              <a:rPr lang="en-US" altLang="ko-KR" sz="2000" dirty="0">
                <a:solidFill>
                  <a:srgbClr val="A17EB8"/>
                </a:solidFill>
              </a:rPr>
              <a:t>2018</a:t>
            </a:r>
          </a:p>
          <a:p>
            <a:endParaRPr lang="en-US" altLang="ko-KR" sz="2000" dirty="0" smtClean="0">
              <a:solidFill>
                <a:srgbClr val="A17EB8"/>
              </a:solidFill>
            </a:endParaRPr>
          </a:p>
          <a:p>
            <a:r>
              <a:rPr lang="ko-KR" altLang="en-US" sz="2000" dirty="0" smtClean="0">
                <a:solidFill>
                  <a:srgbClr val="A17EB8"/>
                </a:solidFill>
              </a:rPr>
              <a:t>생태관광을 </a:t>
            </a:r>
            <a:r>
              <a:rPr lang="ko-KR" altLang="en-US" sz="2000" dirty="0">
                <a:solidFill>
                  <a:srgbClr val="A17EB8"/>
                </a:solidFill>
              </a:rPr>
              <a:t>통한 명품마을의 </a:t>
            </a:r>
            <a:r>
              <a:rPr lang="ko-KR" altLang="en-US" sz="2000" dirty="0" err="1">
                <a:solidFill>
                  <a:srgbClr val="A17EB8"/>
                </a:solidFill>
              </a:rPr>
              <a:t>활성화전략</a:t>
            </a:r>
            <a:r>
              <a:rPr lang="ko-KR" altLang="en-US" sz="2000" dirty="0">
                <a:solidFill>
                  <a:srgbClr val="A17EB8"/>
                </a:solidFill>
              </a:rPr>
              <a:t> </a:t>
            </a:r>
            <a:r>
              <a:rPr lang="en-US" altLang="ko-KR" sz="2000" dirty="0">
                <a:solidFill>
                  <a:srgbClr val="A17EB8"/>
                </a:solidFill>
              </a:rPr>
              <a:t>– </a:t>
            </a:r>
            <a:r>
              <a:rPr lang="ko-KR" altLang="en-US" sz="2000" dirty="0">
                <a:solidFill>
                  <a:srgbClr val="A17EB8"/>
                </a:solidFill>
              </a:rPr>
              <a:t>노영준</a:t>
            </a:r>
            <a:r>
              <a:rPr lang="en-US" altLang="ko-KR" sz="2000" dirty="0">
                <a:solidFill>
                  <a:srgbClr val="A17EB8"/>
                </a:solidFill>
              </a:rPr>
              <a:t>, </a:t>
            </a:r>
            <a:r>
              <a:rPr lang="ko-KR" altLang="en-US" sz="2000" dirty="0">
                <a:solidFill>
                  <a:srgbClr val="A17EB8"/>
                </a:solidFill>
              </a:rPr>
              <a:t>정봉현</a:t>
            </a:r>
            <a:r>
              <a:rPr lang="en-US" altLang="ko-KR" sz="2000" dirty="0">
                <a:solidFill>
                  <a:srgbClr val="A17EB8"/>
                </a:solidFill>
              </a:rPr>
              <a:t>, 2018</a:t>
            </a:r>
          </a:p>
          <a:p>
            <a:endParaRPr lang="en-US" altLang="ko-KR" sz="2000" dirty="0">
              <a:solidFill>
                <a:srgbClr val="A17EB8"/>
              </a:solidFill>
            </a:endParaRPr>
          </a:p>
        </p:txBody>
      </p:sp>
      <p:sp>
        <p:nvSpPr>
          <p:cNvPr id="45" name="대각선 줄무늬 44"/>
          <p:cNvSpPr/>
          <p:nvPr/>
        </p:nvSpPr>
        <p:spPr>
          <a:xfrm>
            <a:off x="422254" y="1128376"/>
            <a:ext cx="834663" cy="834663"/>
          </a:xfrm>
          <a:prstGeom prst="diagStripe">
            <a:avLst>
              <a:gd name="adj" fmla="val 50848"/>
            </a:avLst>
          </a:prstGeom>
          <a:solidFill>
            <a:srgbClr val="B4A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1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256917" y="1128376"/>
            <a:ext cx="3394214" cy="778993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B4A0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solidFill>
                  <a:srgbClr val="A17EB8"/>
                </a:solidFill>
              </a:rPr>
              <a:t>참고한 문헌 및 사이트</a:t>
            </a:r>
            <a:endParaRPr lang="en-US" altLang="ko-KR" sz="2400" b="1" dirty="0">
              <a:solidFill>
                <a:srgbClr val="A17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0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38529" y="205046"/>
            <a:ext cx="31149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분석과정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2254" y="1128376"/>
            <a:ext cx="11368231" cy="5501024"/>
          </a:xfrm>
          <a:prstGeom prst="roundRect">
            <a:avLst>
              <a:gd name="adj" fmla="val 10574"/>
            </a:avLst>
          </a:prstGeom>
          <a:solidFill>
            <a:schemeClr val="bg1"/>
          </a:solidFill>
          <a:ln w="31750">
            <a:solidFill>
              <a:srgbClr val="B4A0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rgbClr val="A17EB8"/>
                </a:solidFill>
                <a:latin typeface="+mn-ea"/>
              </a:rPr>
              <a:t>수치지형도</a:t>
            </a: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srgbClr val="A17EB8"/>
                </a:solidFill>
                <a:latin typeface="+mn-ea"/>
              </a:rPr>
              <a:t>DEM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rgbClr val="A17EB8"/>
                </a:solidFill>
                <a:latin typeface="+mn-ea"/>
              </a:rPr>
              <a:t>토지피복도</a:t>
            </a: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rgbClr val="A17EB8"/>
                </a:solidFill>
                <a:latin typeface="+mn-ea"/>
              </a:rPr>
              <a:t>생태자연도</a:t>
            </a: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err="1" smtClean="0">
                <a:solidFill>
                  <a:srgbClr val="A17EB8"/>
                </a:solidFill>
                <a:latin typeface="+mn-ea"/>
              </a:rPr>
              <a:t>국토환경성</a:t>
            </a:r>
            <a:r>
              <a:rPr lang="ko-KR" altLang="en-US" sz="1600" dirty="0" smtClean="0">
                <a:solidFill>
                  <a:srgbClr val="A17EB8"/>
                </a:solidFill>
                <a:latin typeface="+mn-ea"/>
              </a:rPr>
              <a:t> 평가지도</a:t>
            </a: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rgbClr val="A17EB8"/>
                </a:solidFill>
                <a:latin typeface="+mn-ea"/>
              </a:rPr>
              <a:t>자연환경보전지역도</a:t>
            </a: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solidFill>
                  <a:srgbClr val="A17EB8"/>
                </a:solidFill>
                <a:latin typeface="+mn-ea"/>
              </a:rPr>
              <a:t>명품마을 </a:t>
            </a:r>
            <a:r>
              <a:rPr lang="ko-KR" altLang="en-US" sz="1600" dirty="0" smtClean="0">
                <a:solidFill>
                  <a:srgbClr val="A17EB8"/>
                </a:solidFill>
                <a:latin typeface="+mn-ea"/>
              </a:rPr>
              <a:t>분포도</a:t>
            </a: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A17EB8"/>
                </a:solidFill>
                <a:latin typeface="+mn-ea"/>
              </a:rPr>
              <a:t>행정구역도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A17EB8"/>
                </a:solidFill>
                <a:latin typeface="+mn-ea"/>
              </a:rPr>
              <a:t>인구분포도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A17EB8"/>
                </a:solidFill>
                <a:latin typeface="+mn-ea"/>
              </a:rPr>
              <a:t>건물정보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A17EB8"/>
                </a:solidFill>
                <a:latin typeface="+mn-ea"/>
              </a:rPr>
              <a:t>관광지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A17EB8"/>
                </a:solidFill>
                <a:latin typeface="+mn-ea"/>
              </a:rPr>
              <a:t>프로그램 및 특산물</a:t>
            </a: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dirty="0" smtClean="0">
              <a:solidFill>
                <a:srgbClr val="A17EB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12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75876" y="205046"/>
            <a:ext cx="42402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4-1. </a:t>
            </a:r>
            <a:r>
              <a:rPr lang="ko-KR" altLang="en-US" sz="4400" b="1" kern="0" dirty="0" smtClean="0">
                <a:ln w="3175">
                  <a:noFill/>
                </a:ln>
                <a:solidFill>
                  <a:srgbClr val="A17EB8"/>
                </a:solidFill>
                <a:latin typeface="+mj-ea"/>
              </a:rPr>
              <a:t>수치지형도</a:t>
            </a:r>
            <a:endParaRPr lang="en-US" altLang="ko-KR" sz="4400" b="1" kern="0" dirty="0">
              <a:ln w="3175">
                <a:noFill/>
              </a:ln>
              <a:solidFill>
                <a:srgbClr val="A17EB8"/>
              </a:solidFill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7" t="11046" r="11747" b="11046"/>
          <a:stretch/>
        </p:blipFill>
        <p:spPr>
          <a:xfrm>
            <a:off x="729762" y="1128376"/>
            <a:ext cx="11016762" cy="5609492"/>
          </a:xfrm>
          <a:prstGeom prst="rect">
            <a:avLst/>
          </a:prstGeom>
          <a:ln w="50800">
            <a:solidFill>
              <a:srgbClr val="A17EB8"/>
            </a:solidFill>
          </a:ln>
        </p:spPr>
      </p:pic>
    </p:spTree>
    <p:extLst>
      <p:ext uri="{BB962C8B-B14F-4D97-AF65-F5344CB8AC3E}">
        <p14:creationId xmlns:p14="http://schemas.microsoft.com/office/powerpoint/2010/main" val="8305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1151</Words>
  <Application>Microsoft Office PowerPoint</Application>
  <PresentationFormat>와이드스크린</PresentationFormat>
  <Paragraphs>330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1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Jinkyu Kim</cp:lastModifiedBy>
  <cp:revision>70</cp:revision>
  <dcterms:created xsi:type="dcterms:W3CDTF">2019-11-04T04:11:16Z</dcterms:created>
  <dcterms:modified xsi:type="dcterms:W3CDTF">2020-06-16T22:20:30Z</dcterms:modified>
</cp:coreProperties>
</file>